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41" r:id="rId5"/>
    <p:sldId id="352" r:id="rId6"/>
    <p:sldId id="356" r:id="rId7"/>
    <p:sldId id="306" r:id="rId8"/>
    <p:sldId id="353" r:id="rId9"/>
    <p:sldId id="345" r:id="rId10"/>
    <p:sldId id="269" r:id="rId11"/>
    <p:sldId id="354" r:id="rId12"/>
    <p:sldId id="281" r:id="rId13"/>
    <p:sldId id="350" r:id="rId14"/>
    <p:sldId id="351" r:id="rId15"/>
    <p:sldId id="283" r:id="rId16"/>
  </p:sldIdLst>
  <p:sldSz cx="9144000" cy="5143500" type="screen16x9"/>
  <p:notesSz cx="7315200" cy="9601200"/>
  <p:embeddedFontLst>
    <p:embeddedFont>
      <p:font typeface="Gill Sans" panose="020B0502020104020203"/>
      <p:regular r:id="rId20"/>
    </p:embeddedFont>
    <p:embeddedFont>
      <p:font typeface="Calibri" panose="020F0502020204030204"/>
      <p:regular r:id="rId21"/>
      <p:bold r:id="rId22"/>
      <p:italic r:id="rId23"/>
      <p:boldItalic r:id="rId24"/>
    </p:embeddedFont>
    <p:embeddedFont>
      <p:font typeface="Calibri Light" panose="020F0302020204030204" charset="0"/>
      <p:regular r:id="rId25"/>
      <p:italic r:id="rId26"/>
    </p:embeddedFont>
    <p:embeddedFont>
      <p:font typeface="Malgun Gothic" panose="020B0503020000020004" charset="-127"/>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3" autoAdjust="0"/>
    <p:restoredTop sz="94364" autoAdjust="0"/>
  </p:normalViewPr>
  <p:slideViewPr>
    <p:cSldViewPr snapToGrid="0">
      <p:cViewPr varScale="1">
        <p:scale>
          <a:sx n="91" d="100"/>
          <a:sy n="91" d="100"/>
        </p:scale>
        <p:origin x="396" y="56"/>
      </p:cViewPr>
      <p:guideLst>
        <p:guide orient="horz" pos="1612"/>
        <p:guide pos="2896"/>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1pPr>
            <a:lvl2pPr marR="0" lvl="1"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2pPr>
            <a:lvl3pPr marR="0" lvl="2"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3pPr>
            <a:lvl4pPr marR="0" lvl="3"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4pPr>
            <a:lvl5pPr marR="0" lvl="4"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9pPr>
          </a:lstStyle>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1pPr>
            <a:lvl2pPr marR="0" lvl="1"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2pPr>
            <a:lvl3pPr marR="0" lvl="2"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3pPr>
            <a:lvl4pPr marR="0" lvl="3"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4pPr>
            <a:lvl5pPr marR="0" lvl="4"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9pPr>
          </a:lstStyle>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1pPr>
            <a:lvl2pPr marR="0" lvl="1"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2pPr>
            <a:lvl3pPr marR="0" lvl="2"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3pPr>
            <a:lvl4pPr marR="0" lvl="3"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4pPr>
            <a:lvl5pPr marR="0" lvl="4" algn="ctr"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41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defRPr>
            </a:lvl9pPr>
          </a:lstStyle>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rPr>
            </a:fld>
            <a:endParaRPr sz="13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49" name="Google Shape;49;p1: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
        <p:cNvGrpSpPr/>
        <p:nvPr/>
      </p:nvGrpSpPr>
      <p:grpSpPr>
        <a:xfrm>
          <a:off x="0" y="0"/>
          <a:ext cx="0" cy="0"/>
          <a:chOff x="0" y="0"/>
          <a:chExt cx="0" cy="0"/>
        </a:xfrm>
      </p:grpSpPr>
      <p:sp>
        <p:nvSpPr>
          <p:cNvPr id="201" name="Google Shape;201;p1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p>
        </p:txBody>
      </p:sp>
      <p:sp>
        <p:nvSpPr>
          <p:cNvPr id="203" name="Google Shape;203;p14: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
        <p:cNvGrpSpPr/>
        <p:nvPr/>
      </p:nvGrpSpPr>
      <p:grpSpPr>
        <a:xfrm>
          <a:off x="0" y="0"/>
          <a:ext cx="0" cy="0"/>
          <a:chOff x="0" y="0"/>
          <a:chExt cx="0" cy="0"/>
        </a:xfrm>
      </p:grpSpPr>
      <p:sp>
        <p:nvSpPr>
          <p:cNvPr id="340" name="Google Shape;340;p2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0: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p>
        </p:txBody>
      </p:sp>
      <p:sp>
        <p:nvSpPr>
          <p:cNvPr id="342" name="Google Shape;342;p20: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7"/>
        <p:cNvGrpSpPr/>
        <p:nvPr/>
      </p:nvGrpSpPr>
      <p:grpSpPr>
        <a:xfrm>
          <a:off x="0" y="0"/>
          <a:ext cx="0" cy="0"/>
          <a:chOff x="0" y="0"/>
          <a:chExt cx="0" cy="0"/>
        </a:xfrm>
      </p:grpSpPr>
      <p:sp>
        <p:nvSpPr>
          <p:cNvPr id="358" name="Google Shape;358;p2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22: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p>
        </p:txBody>
      </p:sp>
      <p:sp>
        <p:nvSpPr>
          <p:cNvPr id="360" name="Google Shape;360;p22: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28FFA3E-D66B-42E9-8C78-DC03E9A7686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28FFA3E-D66B-42E9-8C78-DC03E9A7686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28FFA3E-D66B-42E9-8C78-DC03E9A7686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28FFA3E-D66B-42E9-8C78-DC03E9A7686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28FFA3E-D66B-42E9-8C78-DC03E9A7686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028FFA3E-D66B-42E9-8C78-DC03E9A7686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28FFA3E-D66B-42E9-8C78-DC03E9A7686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28FFA3E-D66B-42E9-8C78-DC03E9A7686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FFA3E-D66B-42E9-8C78-DC03E9A7686A}"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28FFA3E-D66B-42E9-8C78-DC03E9A7686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28FFA3E-D66B-42E9-8C78-DC03E9A7686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28FFA3E-D66B-42E9-8C78-DC03E9A7686A}" type="datetimeFigureOut">
              <a:rPr lang="en-US" smtClean="0"/>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2E94794-6AF8-4881-BCA5-8088D56F064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9.pn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p:nvPr/>
        </p:nvSpPr>
        <p:spPr>
          <a:xfrm>
            <a:off x="397434" y="2278078"/>
            <a:ext cx="8396755" cy="919394"/>
          </a:xfrm>
          <a:prstGeom prst="rect">
            <a:avLst/>
          </a:prstGeom>
          <a:noFill/>
          <a:ln>
            <a:noFill/>
          </a:ln>
        </p:spPr>
        <p:txBody>
          <a:bodyPr spcFirstLastPara="1" wrap="square" lIns="14275" tIns="14275" rIns="14275" bIns="14275" anchor="ctr" anchorCtr="0">
            <a:noAutofit/>
          </a:bodyPr>
          <a:lstStyle/>
          <a:p>
            <a:pPr marL="0" marR="0" lvl="0" indent="0" algn="ctr" rtl="0">
              <a:spcBef>
                <a:spcPts val="0"/>
              </a:spcBef>
              <a:spcAft>
                <a:spcPts val="0"/>
              </a:spcAft>
              <a:buNone/>
            </a:pPr>
            <a:r>
              <a:rPr lang="en-US" sz="2000" b="1" i="0" u="none" strike="noStrike" cap="none" dirty="0">
                <a:solidFill>
                  <a:srgbClr val="00B050"/>
                </a:solidFill>
                <a:latin typeface="Arial" panose="020B0604020202020204" pitchFamily="34" charset="0"/>
                <a:ea typeface="Arial" panose="020B0604020202020204"/>
                <a:cs typeface="Arial" panose="020B0604020202020204" pitchFamily="34" charset="0"/>
                <a:sym typeface="Arial" panose="020B0604020202020204"/>
              </a:rPr>
              <a:t>ĐỀ TÀI: THIẾT KẾ MẠCH ĐIỀU KHIỂN ĐỘNG CƠ BƯỚC QUAY THUẬN NGHỊCH</a:t>
            </a:r>
            <a:endParaRPr lang="en-US" sz="2000" b="1" i="0" u="none" strike="noStrike" cap="none" dirty="0">
              <a:solidFill>
                <a:srgbClr val="00B050"/>
              </a:solidFill>
              <a:latin typeface="Arial" panose="020B0604020202020204" pitchFamily="34" charset="0"/>
              <a:ea typeface="Arial" panose="020B0604020202020204"/>
              <a:cs typeface="Arial" panose="020B0604020202020204" pitchFamily="34" charset="0"/>
              <a:sym typeface="Arial" panose="020B0604020202020204"/>
            </a:endParaRPr>
          </a:p>
        </p:txBody>
      </p:sp>
      <p:sp>
        <p:nvSpPr>
          <p:cNvPr id="52" name="Google Shape;52;p1"/>
          <p:cNvSpPr/>
          <p:nvPr/>
        </p:nvSpPr>
        <p:spPr>
          <a:xfrm>
            <a:off x="972018" y="12434889"/>
            <a:ext cx="78469" cy="703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800"/>
              <a:buFont typeface="Gill Sans" panose="020B0502020104020203"/>
              <a:buNone/>
            </a:pPr>
            <a:endParaRPr sz="10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53;p1"/>
          <p:cNvSpPr txBox="1"/>
          <p:nvPr/>
        </p:nvSpPr>
        <p:spPr>
          <a:xfrm>
            <a:off x="629118" y="185319"/>
            <a:ext cx="792480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Arial" panose="020B0604020202020204"/>
                <a:ea typeface="Arial" panose="020B0604020202020204"/>
                <a:cs typeface="Arial" panose="020B0604020202020204"/>
                <a:sym typeface="Arial" panose="020B0604020202020204"/>
              </a:rPr>
              <a:t>BỘ GIÁO DỤC VÀ ĐÀO TẠO</a:t>
            </a:r>
            <a:endParaRPr dirty="0"/>
          </a:p>
          <a:p>
            <a:pPr marL="0" marR="0" lvl="0" indent="0" algn="ctr" rtl="0">
              <a:spcBef>
                <a:spcPts val="0"/>
              </a:spcBef>
              <a:spcAft>
                <a:spcPts val="0"/>
              </a:spcAft>
              <a:buNone/>
            </a:pPr>
            <a:r>
              <a:rPr lang="en-US" sz="2000" b="1" dirty="0">
                <a:solidFill>
                  <a:schemeClr val="dk1"/>
                </a:solidFill>
                <a:latin typeface="Arial" panose="020B0604020202020204"/>
                <a:ea typeface="Arial" panose="020B0604020202020204"/>
                <a:cs typeface="Arial" panose="020B0604020202020204"/>
                <a:sym typeface="Arial" panose="020B0604020202020204"/>
              </a:rPr>
              <a:t>TRƯỜNG ĐẠI HỌC SƯ PHẠM KỸ THUẬT TP. HỒ CHÍ MINH</a:t>
            </a:r>
            <a:endParaRPr dirty="0"/>
          </a:p>
          <a:p>
            <a:pPr marL="0" marR="0" lvl="0" indent="0" algn="ctr" rtl="0">
              <a:spcBef>
                <a:spcPts val="0"/>
              </a:spcBef>
              <a:spcAft>
                <a:spcPts val="0"/>
              </a:spcAft>
              <a:buNone/>
            </a:pPr>
            <a:r>
              <a:rPr lang="en-US" sz="2000" b="1" dirty="0">
                <a:solidFill>
                  <a:schemeClr val="dk1"/>
                </a:solidFill>
                <a:latin typeface="Arial" panose="020B0604020202020204"/>
                <a:ea typeface="Arial" panose="020B0604020202020204"/>
                <a:cs typeface="Arial" panose="020B0604020202020204"/>
                <a:sym typeface="Arial" panose="020B0604020202020204"/>
              </a:rPr>
              <a:t>KHOA ĐIỆN – ĐIỆN TỬ</a:t>
            </a:r>
            <a:endParaRPr dirty="0"/>
          </a:p>
          <a:p>
            <a:pPr marL="0" marR="0" lvl="0" indent="0" algn="ctr" rtl="0">
              <a:spcBef>
                <a:spcPts val="0"/>
              </a:spcBef>
              <a:spcAft>
                <a:spcPts val="0"/>
              </a:spcAft>
              <a:buNone/>
            </a:pPr>
            <a:r>
              <a:rPr lang="en-US" sz="2000" b="1" dirty="0">
                <a:solidFill>
                  <a:schemeClr val="dk1"/>
                </a:solidFill>
                <a:latin typeface="Arial" panose="020B0604020202020204"/>
                <a:ea typeface="Arial" panose="020B0604020202020204"/>
                <a:cs typeface="Arial" panose="020B0604020202020204"/>
                <a:sym typeface="Arial" panose="020B0604020202020204"/>
              </a:rPr>
              <a:t>BỘ MÔN ĐIỆN TỬ CÔNG NGHIỆP-Y </a:t>
            </a:r>
            <a:r>
              <a:rPr lang="en-US" sz="2000" b="1" dirty="0" smtClean="0">
                <a:solidFill>
                  <a:schemeClr val="dk1"/>
                </a:solidFill>
                <a:latin typeface="Arial" panose="020B0604020202020204"/>
                <a:ea typeface="Arial" panose="020B0604020202020204"/>
                <a:cs typeface="Arial" panose="020B0604020202020204"/>
                <a:sym typeface="Arial" panose="020B0604020202020204"/>
              </a:rPr>
              <a:t>SINH</a:t>
            </a:r>
            <a:endParaRPr lang="en-US" sz="2000" b="1" dirty="0" smtClean="0">
              <a:solidFill>
                <a:schemeClr val="dk1"/>
              </a:solidFill>
              <a:latin typeface="Arial" panose="020B0604020202020204"/>
              <a:ea typeface="Arial" panose="020B0604020202020204"/>
              <a:cs typeface="Arial" panose="020B0604020202020204"/>
              <a:sym typeface="Arial" panose="020B0604020202020204"/>
            </a:endParaRPr>
          </a:p>
        </p:txBody>
      </p:sp>
      <p:sp>
        <p:nvSpPr>
          <p:cNvPr id="54" name="Google Shape;54;p1"/>
          <p:cNvSpPr txBox="1"/>
          <p:nvPr/>
        </p:nvSpPr>
        <p:spPr>
          <a:xfrm>
            <a:off x="972018" y="1642047"/>
            <a:ext cx="7239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FF0000"/>
                </a:solidFill>
                <a:latin typeface="Arial" panose="020B0604020202020204"/>
                <a:ea typeface="Arial" panose="020B0604020202020204"/>
                <a:cs typeface="Arial" panose="020B0604020202020204"/>
                <a:sym typeface="Arial" panose="020B0604020202020204"/>
              </a:rPr>
              <a:t>BÁO CÁO ĐỒ ÁN </a:t>
            </a:r>
            <a:r>
              <a:rPr lang="en-US" sz="2400" b="1" dirty="0" smtClean="0">
                <a:solidFill>
                  <a:srgbClr val="FF0000"/>
                </a:solidFill>
                <a:latin typeface="Arial" panose="020B0604020202020204"/>
                <a:ea typeface="Arial" panose="020B0604020202020204"/>
                <a:cs typeface="Arial" panose="020B0604020202020204"/>
                <a:sym typeface="Arial" panose="020B0604020202020204"/>
              </a:rPr>
              <a:t>MÔN HỌC</a:t>
            </a:r>
            <a:endParaRPr dirty="0"/>
          </a:p>
        </p:txBody>
      </p:sp>
      <p:sp>
        <p:nvSpPr>
          <p:cNvPr id="55" name="Google Shape;55;p1"/>
          <p:cNvSpPr txBox="1"/>
          <p:nvPr/>
        </p:nvSpPr>
        <p:spPr>
          <a:xfrm>
            <a:off x="3457575" y="3601720"/>
            <a:ext cx="5096510" cy="1443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rgbClr val="000000"/>
                </a:solidFill>
                <a:latin typeface="Arial" panose="020B0604020202020204"/>
                <a:ea typeface="Arial" panose="020B0604020202020204"/>
                <a:cs typeface="Arial" panose="020B0604020202020204"/>
                <a:sym typeface="Arial" panose="020B0604020202020204"/>
              </a:rPr>
              <a:t>GVHD: </a:t>
            </a:r>
            <a:r>
              <a:rPr lang="en-US" sz="2200" b="1" dirty="0" smtClean="0">
                <a:solidFill>
                  <a:srgbClr val="000000"/>
                </a:solidFill>
                <a:latin typeface="Arial" panose="020B0604020202020204"/>
                <a:ea typeface="Arial" panose="020B0604020202020204"/>
                <a:cs typeface="Arial" panose="020B0604020202020204"/>
                <a:sym typeface="Arial" panose="020B0604020202020204"/>
              </a:rPr>
              <a:t>PGS. TS </a:t>
            </a:r>
            <a:r>
              <a:rPr lang="en-US" sz="2200" b="1" dirty="0" err="1" smtClean="0">
                <a:solidFill>
                  <a:srgbClr val="000000"/>
                </a:solidFill>
                <a:latin typeface="Arial" panose="020B0604020202020204"/>
                <a:ea typeface="Arial" panose="020B0604020202020204"/>
                <a:cs typeface="Arial" panose="020B0604020202020204"/>
                <a:sym typeface="Arial" panose="020B0604020202020204"/>
              </a:rPr>
              <a:t>Nguyễn</a:t>
            </a:r>
            <a:r>
              <a:rPr lang="en-US" sz="2200" b="1" dirty="0" smtClean="0">
                <a:solidFill>
                  <a:srgbClr val="000000"/>
                </a:solidFill>
                <a:latin typeface="Arial" panose="020B0604020202020204"/>
                <a:ea typeface="Arial" panose="020B0604020202020204"/>
                <a:cs typeface="Arial" panose="020B0604020202020204"/>
                <a:sym typeface="Arial" panose="020B0604020202020204"/>
              </a:rPr>
              <a:t> </a:t>
            </a:r>
            <a:r>
              <a:rPr lang="en-US" sz="2200" b="1" dirty="0" err="1" smtClean="0">
                <a:solidFill>
                  <a:srgbClr val="000000"/>
                </a:solidFill>
                <a:latin typeface="Arial" panose="020B0604020202020204"/>
                <a:ea typeface="Arial" panose="020B0604020202020204"/>
                <a:cs typeface="Arial" panose="020B0604020202020204"/>
                <a:sym typeface="Arial" panose="020B0604020202020204"/>
              </a:rPr>
              <a:t>Thanh</a:t>
            </a:r>
            <a:r>
              <a:rPr lang="en-US" sz="2200" b="1" dirty="0" smtClean="0">
                <a:solidFill>
                  <a:srgbClr val="000000"/>
                </a:solidFill>
                <a:latin typeface="Arial" panose="020B0604020202020204"/>
                <a:ea typeface="Arial" panose="020B0604020202020204"/>
                <a:cs typeface="Arial" panose="020B0604020202020204"/>
                <a:sym typeface="Arial" panose="020B0604020202020204"/>
              </a:rPr>
              <a:t> </a:t>
            </a:r>
            <a:r>
              <a:rPr lang="en-US" sz="2200" b="1" dirty="0" err="1" smtClean="0">
                <a:solidFill>
                  <a:srgbClr val="000000"/>
                </a:solidFill>
                <a:latin typeface="Arial" panose="020B0604020202020204"/>
                <a:ea typeface="Arial" panose="020B0604020202020204"/>
                <a:cs typeface="Arial" panose="020B0604020202020204"/>
                <a:sym typeface="Arial" panose="020B0604020202020204"/>
              </a:rPr>
              <a:t>Hải</a:t>
            </a:r>
            <a:endParaRPr sz="2200" b="1"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2200" b="1" dirty="0">
                <a:solidFill>
                  <a:srgbClr val="000000"/>
                </a:solidFill>
                <a:latin typeface="Arial" panose="020B0604020202020204"/>
                <a:ea typeface="Arial" panose="020B0604020202020204"/>
                <a:cs typeface="Arial" panose="020B0604020202020204"/>
                <a:sym typeface="Arial" panose="020B0604020202020204"/>
              </a:rPr>
              <a:t>SVTH : Nguyễn Phi Hùng Kiệt       </a:t>
            </a:r>
            <a:endParaRPr lang="en-US" sz="2200" b="1"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2200" b="1" dirty="0" smtClean="0">
                <a:solidFill>
                  <a:srgbClr val="000000"/>
                </a:solidFill>
                <a:latin typeface="Arial" panose="020B0604020202020204"/>
                <a:ea typeface="Arial" panose="020B0604020202020204"/>
                <a:cs typeface="Arial" panose="020B0604020202020204"/>
                <a:sym typeface="Arial" panose="020B0604020202020204"/>
              </a:rPr>
              <a:t>MSSV</a:t>
            </a:r>
            <a:r>
              <a:rPr lang="en-US" sz="2200" b="1" dirty="0" smtClean="0">
                <a:solidFill>
                  <a:srgbClr val="000000"/>
                </a:solidFill>
                <a:latin typeface="Arial" panose="020B0604020202020204"/>
                <a:ea typeface="Arial" panose="020B0604020202020204"/>
                <a:cs typeface="Arial" panose="020B0604020202020204"/>
                <a:sym typeface="Arial" panose="020B0604020202020204"/>
              </a:rPr>
              <a:t>:20161218</a:t>
            </a:r>
            <a:endParaRPr sz="2200" b="1"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2200" b="1"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56" name="Google Shape;56;p1" descr="http://sdh.hcmute.edu.vn/Resources/ImagesPortal/Khoa/K_logo.jpg"/>
          <p:cNvPicPr preferRelativeResize="0"/>
          <p:nvPr/>
        </p:nvPicPr>
        <p:blipFill rotWithShape="1">
          <a:blip r:embed="rId1"/>
          <a:srcRect/>
          <a:stretch>
            <a:fillRect/>
          </a:stretch>
        </p:blipFill>
        <p:spPr>
          <a:xfrm>
            <a:off x="230677" y="191743"/>
            <a:ext cx="732284" cy="890105"/>
          </a:xfrm>
          <a:prstGeom prst="rect">
            <a:avLst/>
          </a:prstGeom>
          <a:noFill/>
          <a:ln>
            <a:noFill/>
          </a:ln>
        </p:spPr>
      </p:pic>
      <p:sp>
        <p:nvSpPr>
          <p:cNvPr id="57" name="Google Shape;57;p1"/>
          <p:cNvSpPr txBox="1"/>
          <p:nvPr/>
        </p:nvSpPr>
        <p:spPr>
          <a:xfrm>
            <a:off x="3051175" y="4722495"/>
            <a:ext cx="3856990" cy="7054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000000"/>
                </a:solidFill>
                <a:latin typeface="Arial" panose="020B0604020202020204"/>
                <a:ea typeface="Arial" panose="020B0604020202020204"/>
                <a:cs typeface="Arial" panose="020B0604020202020204"/>
                <a:sym typeface="Arial" panose="020B0604020202020204"/>
              </a:rPr>
              <a:t>Tp. HCM, </a:t>
            </a:r>
            <a:r>
              <a:rPr lang="en-US" sz="2000" b="1" dirty="0" err="1">
                <a:solidFill>
                  <a:srgbClr val="000000"/>
                </a:solidFill>
                <a:latin typeface="Arial" panose="020B0604020202020204"/>
                <a:ea typeface="Arial" panose="020B0604020202020204"/>
                <a:cs typeface="Arial" panose="020B0604020202020204"/>
                <a:sym typeface="Arial" panose="020B0604020202020204"/>
              </a:rPr>
              <a:t>tháng</a:t>
            </a:r>
            <a:r>
              <a:rPr lang="en-US" sz="2000" b="1" dirty="0">
                <a:solidFill>
                  <a:srgbClr val="000000"/>
                </a:solidFill>
                <a:latin typeface="Arial" panose="020B0604020202020204"/>
                <a:ea typeface="Arial" panose="020B0604020202020204"/>
                <a:cs typeface="Arial" panose="020B0604020202020204"/>
                <a:sym typeface="Arial" panose="020B0604020202020204"/>
              </a:rPr>
              <a:t> 6</a:t>
            </a:r>
            <a:r>
              <a:rPr lang="en-US" sz="2000" b="1" dirty="0" smtClean="0">
                <a:solidFill>
                  <a:srgbClr val="000000"/>
                </a:solidFill>
                <a:latin typeface="Arial" panose="020B0604020202020204"/>
                <a:ea typeface="Arial" panose="020B0604020202020204"/>
                <a:cs typeface="Arial" panose="020B0604020202020204"/>
                <a:sym typeface="Arial" panose="020B0604020202020204"/>
              </a:rPr>
              <a:t>/2023</a:t>
            </a:r>
            <a:endParaRPr sz="2000" b="1"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endParaRPr sz="2000"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58" name="Google Shape;58;p1"/>
          <p:cNvPicPr preferRelativeResize="0"/>
          <p:nvPr/>
        </p:nvPicPr>
        <p:blipFill rotWithShape="1">
          <a:blip r:embed="rId2"/>
          <a:srcRect/>
          <a:stretch>
            <a:fillRect/>
          </a:stretch>
        </p:blipFill>
        <p:spPr>
          <a:xfrm>
            <a:off x="8211018" y="267943"/>
            <a:ext cx="774607" cy="890105"/>
          </a:xfrm>
          <a:prstGeom prst="rect">
            <a:avLst/>
          </a:prstGeom>
          <a:solidFill>
            <a:schemeClr val="lt1"/>
          </a:solid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0"/>
          <p:cNvSpPr txBox="1"/>
          <p:nvPr/>
        </p:nvSpPr>
        <p:spPr>
          <a:xfrm>
            <a:off x="1286602" y="1448694"/>
            <a:ext cx="7010400" cy="2860040"/>
          </a:xfrm>
          <a:prstGeom prst="rect">
            <a:avLst/>
          </a:prstGeom>
          <a:noFill/>
          <a:ln>
            <a:noFill/>
          </a:ln>
        </p:spPr>
        <p:txBody>
          <a:bodyPr spcFirstLastPara="1" wrap="square" lIns="91425" tIns="45700" rIns="91425" bIns="45700" anchor="t" anchorCtr="0">
            <a:spAutoFit/>
          </a:bodyPr>
          <a:lstStyle/>
          <a:p>
            <a:pPr marL="444500" indent="-342900" algn="just">
              <a:lnSpc>
                <a:spcPct val="150000"/>
              </a:lnSpc>
              <a:buSzPts val="2000"/>
              <a:buFont typeface="Wingdings" panose="05000000000000000000" pitchFamily="2" charset="2"/>
              <a:buChar char="ü"/>
            </a:pPr>
            <a:r>
              <a:rPr lang="en-US" sz="2000" dirty="0" err="1">
                <a:solidFill>
                  <a:schemeClr val="dk1"/>
                </a:solidFill>
                <a:latin typeface="+mj-lt"/>
                <a:cs typeface="Arial" panose="020B0604020202020204" pitchFamily="34" charset="0"/>
              </a:rPr>
              <a:t>Thiết</a:t>
            </a:r>
            <a:r>
              <a:rPr lang="en-US" sz="2000" dirty="0">
                <a:solidFill>
                  <a:schemeClr val="dk1"/>
                </a:solidFill>
                <a:latin typeface="+mj-lt"/>
                <a:cs typeface="Arial" panose="020B0604020202020204" pitchFamily="34" charset="0"/>
              </a:rPr>
              <a:t> </a:t>
            </a:r>
            <a:r>
              <a:rPr lang="en-US" sz="2000" dirty="0" err="1">
                <a:solidFill>
                  <a:schemeClr val="dk1"/>
                </a:solidFill>
                <a:latin typeface="+mj-lt"/>
                <a:cs typeface="Arial" panose="020B0604020202020204" pitchFamily="34" charset="0"/>
              </a:rPr>
              <a:t>kế</a:t>
            </a:r>
            <a:r>
              <a:rPr lang="en-US" sz="2000" dirty="0">
                <a:solidFill>
                  <a:schemeClr val="dk1"/>
                </a:solidFill>
                <a:latin typeface="+mj-lt"/>
                <a:cs typeface="Arial" panose="020B0604020202020204" pitchFamily="34" charset="0"/>
              </a:rPr>
              <a:t> </a:t>
            </a:r>
            <a:r>
              <a:rPr lang="en-US" sz="2000" dirty="0" err="1" smtClean="0">
                <a:solidFill>
                  <a:schemeClr val="dk1"/>
                </a:solidFill>
                <a:latin typeface="+mj-lt"/>
                <a:cs typeface="Arial" panose="020B0604020202020204" pitchFamily="34" charset="0"/>
              </a:rPr>
              <a:t>và</a:t>
            </a:r>
            <a:r>
              <a:rPr lang="en-US" sz="2000" dirty="0" smtClean="0">
                <a:solidFill>
                  <a:schemeClr val="dk1"/>
                </a:solidFill>
                <a:latin typeface="+mj-lt"/>
                <a:cs typeface="Arial" panose="020B0604020202020204" pitchFamily="34" charset="0"/>
              </a:rPr>
              <a:t> </a:t>
            </a:r>
            <a:r>
              <a:rPr lang="en-US" sz="2000" dirty="0" err="1" smtClean="0">
                <a:solidFill>
                  <a:schemeClr val="dk1"/>
                </a:solidFill>
                <a:latin typeface="+mj-lt"/>
                <a:cs typeface="Arial" panose="020B0604020202020204" pitchFamily="34" charset="0"/>
              </a:rPr>
              <a:t>thi</a:t>
            </a:r>
            <a:r>
              <a:rPr lang="en-US" sz="2000" dirty="0" smtClean="0">
                <a:solidFill>
                  <a:schemeClr val="dk1"/>
                </a:solidFill>
                <a:latin typeface="+mj-lt"/>
                <a:cs typeface="Arial" panose="020B0604020202020204" pitchFamily="34" charset="0"/>
              </a:rPr>
              <a:t> </a:t>
            </a:r>
            <a:r>
              <a:rPr lang="en-US" sz="2000" dirty="0" err="1" smtClean="0">
                <a:solidFill>
                  <a:schemeClr val="dk1"/>
                </a:solidFill>
                <a:latin typeface="+mj-lt"/>
                <a:cs typeface="Arial" panose="020B0604020202020204" pitchFamily="34" charset="0"/>
              </a:rPr>
              <a:t>công</a:t>
            </a:r>
            <a:r>
              <a:rPr lang="en-US" sz="2000" dirty="0" smtClean="0">
                <a:solidFill>
                  <a:schemeClr val="dk1"/>
                </a:solidFill>
                <a:latin typeface="+mj-lt"/>
                <a:cs typeface="Arial" panose="020B0604020202020204" pitchFamily="34" charset="0"/>
              </a:rPr>
              <a:t> </a:t>
            </a:r>
            <a:r>
              <a:rPr lang="en-US" sz="2000" dirty="0" err="1" smtClean="0">
                <a:solidFill>
                  <a:schemeClr val="dk1"/>
                </a:solidFill>
                <a:latin typeface="+mj-lt"/>
                <a:cs typeface="Arial" panose="020B0604020202020204" pitchFamily="34" charset="0"/>
              </a:rPr>
              <a:t>thành</a:t>
            </a:r>
            <a:r>
              <a:rPr lang="en-US" sz="2000" dirty="0" smtClean="0">
                <a:solidFill>
                  <a:schemeClr val="dk1"/>
                </a:solidFill>
                <a:latin typeface="+mj-lt"/>
                <a:cs typeface="Arial" panose="020B0604020202020204" pitchFamily="34" charset="0"/>
              </a:rPr>
              <a:t> </a:t>
            </a:r>
            <a:r>
              <a:rPr lang="en-US" sz="2000" dirty="0" err="1">
                <a:solidFill>
                  <a:schemeClr val="dk1"/>
                </a:solidFill>
                <a:latin typeface="+mj-lt"/>
                <a:cs typeface="Arial" panose="020B0604020202020204" pitchFamily="34" charset="0"/>
              </a:rPr>
              <a:t>công</a:t>
            </a:r>
            <a:r>
              <a:rPr lang="en-US" sz="2000" dirty="0">
                <a:solidFill>
                  <a:schemeClr val="dk1"/>
                </a:solidFill>
                <a:latin typeface="+mj-lt"/>
                <a:cs typeface="Arial" panose="020B0604020202020204" pitchFamily="34" charset="0"/>
              </a:rPr>
              <a:t> </a:t>
            </a:r>
            <a:r>
              <a:rPr lang="en-US" sz="2000" dirty="0" err="1" smtClean="0">
                <a:solidFill>
                  <a:schemeClr val="dk1"/>
                </a:solidFill>
                <a:latin typeface="+mj-lt"/>
                <a:cs typeface="Arial" panose="020B0604020202020204" pitchFamily="34" charset="0"/>
              </a:rPr>
              <a:t>hệ</a:t>
            </a:r>
            <a:r>
              <a:rPr lang="en-US" sz="2000" dirty="0" smtClean="0">
                <a:solidFill>
                  <a:schemeClr val="dk1"/>
                </a:solidFill>
                <a:latin typeface="+mj-lt"/>
                <a:cs typeface="Arial" panose="020B0604020202020204" pitchFamily="34" charset="0"/>
              </a:rPr>
              <a:t> </a:t>
            </a:r>
            <a:r>
              <a:rPr lang="en-US" sz="2000" dirty="0" err="1" smtClean="0">
                <a:solidFill>
                  <a:schemeClr val="dk1"/>
                </a:solidFill>
                <a:latin typeface="+mj-lt"/>
                <a:cs typeface="Arial" panose="020B0604020202020204" pitchFamily="34" charset="0"/>
              </a:rPr>
              <a:t>thống</a:t>
            </a: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r>
              <a:rPr lang="en-US" sz="2000" dirty="0" err="1" smtClean="0">
                <a:solidFill>
                  <a:schemeClr val="dk1"/>
                </a:solidFill>
                <a:latin typeface="+mj-lt"/>
                <a:cs typeface="Arial" panose="020B0604020202020204" pitchFamily="34" charset="0"/>
              </a:rPr>
              <a:t>Hệ</a:t>
            </a:r>
            <a:r>
              <a:rPr lang="en-US" sz="2000" dirty="0" smtClean="0">
                <a:solidFill>
                  <a:schemeClr val="dk1"/>
                </a:solidFill>
                <a:latin typeface="+mj-lt"/>
                <a:cs typeface="Arial" panose="020B0604020202020204" pitchFamily="34" charset="0"/>
              </a:rPr>
              <a:t> </a:t>
            </a:r>
            <a:r>
              <a:rPr lang="en-US" sz="2000" dirty="0" err="1" smtClean="0">
                <a:solidFill>
                  <a:schemeClr val="dk1"/>
                </a:solidFill>
                <a:latin typeface="+mj-lt"/>
                <a:cs typeface="Arial" panose="020B0604020202020204" pitchFamily="34" charset="0"/>
              </a:rPr>
              <a:t>thống</a:t>
            </a:r>
            <a:r>
              <a:rPr lang="en-US" sz="2000" dirty="0" smtClean="0">
                <a:solidFill>
                  <a:schemeClr val="dk1"/>
                </a:solidFill>
                <a:latin typeface="+mj-lt"/>
                <a:cs typeface="Arial" panose="020B0604020202020204" pitchFamily="34" charset="0"/>
              </a:rPr>
              <a:t> mạch quay đảo chiều thuận nghịch</a:t>
            </a:r>
            <a:endParaRPr lang="en-US" sz="2000" dirty="0" smtClean="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r>
              <a:rPr lang="en-US" sz="2000" dirty="0">
                <a:solidFill>
                  <a:schemeClr val="dk1"/>
                </a:solidFill>
                <a:latin typeface="+mj-lt"/>
                <a:cs typeface="Arial" panose="020B0604020202020204" pitchFamily="34" charset="0"/>
              </a:rPr>
              <a:t>Hoàn thành được những yêu cầu của thầy đưa ra là thiết kế khối nguồn, tự thiết kế và tự tay thi công PCB.</a:t>
            </a: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endParaRPr lang="en-US" sz="2000" dirty="0">
              <a:solidFill>
                <a:schemeClr val="dk1"/>
              </a:solidFill>
              <a:latin typeface="+mj-lt"/>
              <a:cs typeface="Arial" panose="020B0604020202020204" pitchFamily="34" charset="0"/>
            </a:endParaRPr>
          </a:p>
          <a:p>
            <a:pPr marL="101600" indent="0" algn="just">
              <a:lnSpc>
                <a:spcPct val="150000"/>
              </a:lnSpc>
              <a:buSzPts val="2000"/>
              <a:buFont typeface="Wingdings" panose="05000000000000000000" pitchFamily="2" charset="2"/>
              <a:buNone/>
            </a:pPr>
            <a:endParaRPr lang="en-US" sz="2000" dirty="0">
              <a:solidFill>
                <a:schemeClr val="dk1"/>
              </a:solidFill>
              <a:latin typeface="+mj-lt"/>
              <a:cs typeface="Arial" panose="020B0604020202020204" pitchFamily="34" charset="0"/>
            </a:endParaRPr>
          </a:p>
        </p:txBody>
      </p:sp>
      <p:sp>
        <p:nvSpPr>
          <p:cNvPr id="346" name="Google Shape;346;p20"/>
          <p:cNvSpPr/>
          <p:nvPr/>
        </p:nvSpPr>
        <p:spPr>
          <a:xfrm>
            <a:off x="967197" y="63293"/>
            <a:ext cx="7262403" cy="51019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800" b="1">
                <a:solidFill>
                  <a:srgbClr val="FFC000"/>
                </a:solidFill>
                <a:latin typeface="+mj-lt"/>
                <a:ea typeface="Arial" panose="020B0604020202020204"/>
                <a:cs typeface="Arial" panose="020B0604020202020204"/>
                <a:sym typeface="Arial" panose="020B0604020202020204"/>
              </a:rPr>
              <a:t>IV. KẾT LUẬN – HƯỚNG PHÁT TRIỂN</a:t>
            </a:r>
            <a:endParaRPr sz="2800" b="1">
              <a:solidFill>
                <a:srgbClr val="FFC000"/>
              </a:solidFill>
              <a:latin typeface="+mj-lt"/>
              <a:ea typeface="Arial" panose="020B0604020202020204"/>
              <a:cs typeface="Arial" panose="020B0604020202020204"/>
              <a:sym typeface="Arial" panose="020B0604020202020204"/>
            </a:endParaRPr>
          </a:p>
        </p:txBody>
      </p:sp>
      <p:sp>
        <p:nvSpPr>
          <p:cNvPr id="347" name="Google Shape;347;p20"/>
          <p:cNvSpPr txBox="1"/>
          <p:nvPr/>
        </p:nvSpPr>
        <p:spPr>
          <a:xfrm>
            <a:off x="966839" y="573345"/>
            <a:ext cx="2685914" cy="40011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FF0000"/>
              </a:buClr>
              <a:buSzPts val="2000"/>
              <a:buFont typeface="Wingdings" panose="05000000000000000000" pitchFamily="2" charset="2"/>
              <a:buChar char="v"/>
            </a:pPr>
            <a:r>
              <a:rPr lang="en-US" sz="2000" dirty="0">
                <a:solidFill>
                  <a:srgbClr val="FF0000"/>
                </a:solidFill>
                <a:latin typeface="+mj-lt"/>
                <a:ea typeface="Arial" panose="020B0604020202020204"/>
                <a:cs typeface="Arial" panose="020B0604020202020204" pitchFamily="34" charset="0"/>
                <a:sym typeface="Arial" panose="020B0604020202020204"/>
              </a:rPr>
              <a:t>KẾT LUẬN</a:t>
            </a:r>
            <a:endParaRPr dirty="0">
              <a:latin typeface="+mj-lt"/>
              <a:cs typeface="Arial" panose="020B0604020202020204" pitchFamily="34" charset="0"/>
            </a:endParaRPr>
          </a:p>
        </p:txBody>
      </p:sp>
      <p:sp>
        <p:nvSpPr>
          <p:cNvPr id="2" name="Text Box 1"/>
          <p:cNvSpPr txBox="1"/>
          <p:nvPr/>
        </p:nvSpPr>
        <p:spPr>
          <a:xfrm>
            <a:off x="1391285" y="958215"/>
            <a:ext cx="3620770" cy="368300"/>
          </a:xfrm>
          <a:prstGeom prst="rect">
            <a:avLst/>
          </a:prstGeom>
          <a:noFill/>
        </p:spPr>
        <p:txBody>
          <a:bodyPr wrap="square" rtlCol="0">
            <a:spAutoFit/>
          </a:bodyPr>
          <a:p>
            <a:r>
              <a:rPr lang="en-US" b="1" u="sng"/>
              <a:t>Những mục đã hoàn thành được:</a:t>
            </a:r>
            <a:endParaRPr lang="en-US" b="1" u="sng"/>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6" name="Google Shape;346;p20"/>
          <p:cNvSpPr/>
          <p:nvPr/>
        </p:nvSpPr>
        <p:spPr>
          <a:xfrm>
            <a:off x="941162" y="-207"/>
            <a:ext cx="7262403" cy="51019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a:solidFill>
                  <a:srgbClr val="FFC000"/>
                </a:solidFill>
                <a:latin typeface="+mj-lt"/>
                <a:ea typeface="Arial" panose="020B0604020202020204"/>
                <a:cs typeface="Arial" panose="020B0604020202020204"/>
                <a:sym typeface="Arial" panose="020B0604020202020204"/>
              </a:rPr>
              <a:t>IV. KẾT LUẬN – HƯỚNG PHÁT TRIỂN</a:t>
            </a:r>
            <a:endParaRPr sz="2800" b="1">
              <a:solidFill>
                <a:srgbClr val="FFC000"/>
              </a:solidFill>
              <a:latin typeface="+mj-lt"/>
              <a:ea typeface="Arial" panose="020B0604020202020204"/>
              <a:cs typeface="Arial" panose="020B0604020202020204"/>
              <a:sym typeface="Arial" panose="020B0604020202020204"/>
            </a:endParaRPr>
          </a:p>
        </p:txBody>
      </p:sp>
      <p:sp>
        <p:nvSpPr>
          <p:cNvPr id="347" name="Google Shape;347;p20"/>
          <p:cNvSpPr txBox="1"/>
          <p:nvPr/>
        </p:nvSpPr>
        <p:spPr>
          <a:xfrm>
            <a:off x="966839" y="573345"/>
            <a:ext cx="2685914" cy="400110"/>
          </a:xfrm>
          <a:prstGeom prst="rect">
            <a:avLst/>
          </a:prstGeom>
          <a:noFill/>
          <a:ln>
            <a:noFill/>
          </a:ln>
        </p:spPr>
        <p:txBody>
          <a:bodyPr spcFirstLastPara="1" wrap="square" lIns="91425" tIns="45700" rIns="91425" bIns="45700" anchor="t" anchorCtr="0">
            <a:spAutoFit/>
          </a:bodyPr>
          <a:p>
            <a:pPr marL="342900" marR="0" lvl="0" indent="-342900" algn="just" rtl="0">
              <a:spcBef>
                <a:spcPts val="0"/>
              </a:spcBef>
              <a:spcAft>
                <a:spcPts val="0"/>
              </a:spcAft>
              <a:buClr>
                <a:srgbClr val="FF0000"/>
              </a:buClr>
              <a:buSzPts val="2000"/>
              <a:buFont typeface="Wingdings" panose="05000000000000000000" pitchFamily="2" charset="2"/>
              <a:buChar char="v"/>
            </a:pPr>
            <a:r>
              <a:rPr lang="en-US" sz="2000" dirty="0">
                <a:solidFill>
                  <a:srgbClr val="FF0000"/>
                </a:solidFill>
                <a:latin typeface="+mj-lt"/>
                <a:ea typeface="Arial" panose="020B0604020202020204"/>
                <a:cs typeface="Arial" panose="020B0604020202020204" pitchFamily="34" charset="0"/>
                <a:sym typeface="Arial" panose="020B0604020202020204"/>
              </a:rPr>
              <a:t>KẾT LUẬN</a:t>
            </a:r>
            <a:endParaRPr dirty="0">
              <a:latin typeface="+mj-lt"/>
              <a:cs typeface="Arial" panose="020B0604020202020204" pitchFamily="34" charset="0"/>
            </a:endParaRPr>
          </a:p>
        </p:txBody>
      </p:sp>
      <p:sp>
        <p:nvSpPr>
          <p:cNvPr id="3" name="Text Box 2"/>
          <p:cNvSpPr txBox="1"/>
          <p:nvPr/>
        </p:nvSpPr>
        <p:spPr>
          <a:xfrm>
            <a:off x="1391285" y="958215"/>
            <a:ext cx="3620770" cy="368300"/>
          </a:xfrm>
          <a:prstGeom prst="rect">
            <a:avLst/>
          </a:prstGeom>
          <a:noFill/>
        </p:spPr>
        <p:txBody>
          <a:bodyPr wrap="square" rtlCol="0">
            <a:spAutoFit/>
          </a:bodyPr>
          <a:p>
            <a:r>
              <a:rPr lang="en-US" b="1" u="sng"/>
              <a:t>Những mục chưa hoàn thành được:</a:t>
            </a:r>
            <a:endParaRPr lang="en-US" b="1" u="sng"/>
          </a:p>
        </p:txBody>
      </p:sp>
      <p:sp>
        <p:nvSpPr>
          <p:cNvPr id="344" name="Google Shape;344;p20"/>
          <p:cNvSpPr txBox="1"/>
          <p:nvPr/>
        </p:nvSpPr>
        <p:spPr>
          <a:xfrm>
            <a:off x="1286602" y="1448694"/>
            <a:ext cx="7010400" cy="5168265"/>
          </a:xfrm>
          <a:prstGeom prst="rect">
            <a:avLst/>
          </a:prstGeom>
          <a:noFill/>
          <a:ln>
            <a:noFill/>
          </a:ln>
        </p:spPr>
        <p:txBody>
          <a:bodyPr spcFirstLastPara="1" wrap="square" lIns="91425" tIns="45700" rIns="91425" bIns="45700" anchor="t" anchorCtr="0">
            <a:spAutoFit/>
          </a:bodyPr>
          <a:p>
            <a:pPr marL="444500" indent="-342900" algn="just">
              <a:lnSpc>
                <a:spcPct val="150000"/>
              </a:lnSpc>
              <a:buSzPts val="2000"/>
              <a:buFont typeface="Wingdings" panose="05000000000000000000" pitchFamily="2" charset="2"/>
              <a:buChar char="ü"/>
            </a:pPr>
            <a:r>
              <a:rPr lang="en-US" sz="2000" dirty="0">
                <a:solidFill>
                  <a:schemeClr val="dk1"/>
                </a:solidFill>
                <a:latin typeface="+mj-lt"/>
                <a:cs typeface="Arial" panose="020B0604020202020204" pitchFamily="34" charset="0"/>
              </a:rPr>
              <a:t>Mạch chạy chưa thật sự được ổn định so với mong muốn ban đầu đã đề ra, đó là động cơ bước chạy không được như ý muốn.</a:t>
            </a: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r>
              <a:rPr lang="en-US" sz="2000" dirty="0">
                <a:solidFill>
                  <a:schemeClr val="dk1"/>
                </a:solidFill>
                <a:latin typeface="+mj-lt"/>
                <a:cs typeface="Arial" panose="020B0604020202020204" pitchFamily="34" charset="0"/>
              </a:rPr>
              <a:t>Ban đầu dự tính đề tài là sẽ làm mạch điều khiển động cơ bước 12V(mạch sẽ có 2ic giảm áp là 7805 cấp nguồn cho mạch, 7812 cấp cho động cơ.Vì dòng động cơ 12V muốn quay được phải cần driver cho nó), em đã thực hiện và không thành công ở ý tưởng này.</a:t>
            </a: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endParaRPr lang="en-US" sz="2000" dirty="0">
              <a:solidFill>
                <a:schemeClr val="dk1"/>
              </a:solidFill>
              <a:latin typeface="+mj-lt"/>
              <a:cs typeface="Arial" panose="020B0604020202020204" pitchFamily="34" charset="0"/>
            </a:endParaRPr>
          </a:p>
          <a:p>
            <a:pPr marL="101600" indent="0" algn="just">
              <a:lnSpc>
                <a:spcPct val="150000"/>
              </a:lnSpc>
              <a:buSzPts val="2000"/>
              <a:buFont typeface="Wingdings" panose="05000000000000000000" pitchFamily="2" charset="2"/>
              <a:buNone/>
            </a:pPr>
            <a:endParaRPr lang="en-US" sz="2000" dirty="0">
              <a:solidFill>
                <a:schemeClr val="dk1"/>
              </a:solidFill>
              <a:latin typeface="+mj-lt"/>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6" name="Google Shape;346;p20"/>
          <p:cNvSpPr/>
          <p:nvPr/>
        </p:nvSpPr>
        <p:spPr>
          <a:xfrm>
            <a:off x="941162" y="-207"/>
            <a:ext cx="7262403" cy="51019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a:solidFill>
                  <a:srgbClr val="FFC000"/>
                </a:solidFill>
                <a:latin typeface="+mj-lt"/>
                <a:ea typeface="Arial" panose="020B0604020202020204"/>
                <a:cs typeface="Arial" panose="020B0604020202020204"/>
                <a:sym typeface="Arial" panose="020B0604020202020204"/>
              </a:rPr>
              <a:t>IV. KẾT LUẬN – HƯỚNG PHÁT TRIỂN</a:t>
            </a:r>
            <a:endParaRPr sz="2800" b="1">
              <a:solidFill>
                <a:srgbClr val="FFC000"/>
              </a:solidFill>
              <a:latin typeface="+mj-lt"/>
              <a:ea typeface="Arial" panose="020B0604020202020204"/>
              <a:cs typeface="Arial" panose="020B0604020202020204"/>
              <a:sym typeface="Arial" panose="020B0604020202020204"/>
            </a:endParaRPr>
          </a:p>
        </p:txBody>
      </p:sp>
      <p:sp>
        <p:nvSpPr>
          <p:cNvPr id="2" name="Text Box 1"/>
          <p:cNvSpPr txBox="1"/>
          <p:nvPr/>
        </p:nvSpPr>
        <p:spPr>
          <a:xfrm>
            <a:off x="1018540" y="647065"/>
            <a:ext cx="4944745" cy="645160"/>
          </a:xfrm>
          <a:prstGeom prst="rect">
            <a:avLst/>
          </a:prstGeom>
          <a:noFill/>
        </p:spPr>
        <p:txBody>
          <a:bodyPr wrap="square" rtlCol="0">
            <a:spAutoFit/>
          </a:bodyPr>
          <a:p>
            <a:r>
              <a:rPr lang="en-US" dirty="0">
                <a:solidFill>
                  <a:srgbClr val="FF0000"/>
                </a:solidFill>
                <a:latin typeface="+mj-lt"/>
                <a:ea typeface="Arial" panose="020B0604020202020204"/>
                <a:cs typeface="Arial" panose="020B0604020202020204"/>
                <a:sym typeface="Arial" panose="020B0604020202020204"/>
              </a:rPr>
              <a:t>HƯỚNG PHÁT TRIỂN</a:t>
            </a:r>
            <a:endParaRPr dirty="0">
              <a:latin typeface="+mj-lt"/>
            </a:endParaRPr>
          </a:p>
          <a:p>
            <a:endParaRPr lang="en-US"/>
          </a:p>
        </p:txBody>
      </p:sp>
      <p:sp>
        <p:nvSpPr>
          <p:cNvPr id="344" name="Google Shape;344;p20"/>
          <p:cNvSpPr txBox="1"/>
          <p:nvPr/>
        </p:nvSpPr>
        <p:spPr>
          <a:xfrm>
            <a:off x="1323975" y="966470"/>
            <a:ext cx="7207885" cy="4706620"/>
          </a:xfrm>
          <a:prstGeom prst="rect">
            <a:avLst/>
          </a:prstGeom>
          <a:noFill/>
          <a:ln>
            <a:noFill/>
          </a:ln>
        </p:spPr>
        <p:txBody>
          <a:bodyPr spcFirstLastPara="1" wrap="square" lIns="91425" tIns="45700" rIns="91425" bIns="45700" anchor="t" anchorCtr="0">
            <a:spAutoFit/>
          </a:bodyPr>
          <a:p>
            <a:pPr marL="444500" indent="-342900" algn="just">
              <a:lnSpc>
                <a:spcPct val="150000"/>
              </a:lnSpc>
              <a:buSzPts val="2000"/>
              <a:buFont typeface="Wingdings" panose="05000000000000000000" pitchFamily="2" charset="2"/>
              <a:buChar char="ü"/>
            </a:pPr>
            <a:r>
              <a:rPr lang="en-US" sz="2000" dirty="0">
                <a:solidFill>
                  <a:schemeClr val="dk1"/>
                </a:solidFill>
                <a:latin typeface="+mj-lt"/>
                <a:cs typeface="Arial" panose="020B0604020202020204" pitchFamily="34" charset="0"/>
              </a:rPr>
              <a:t>Động cơ bước được ứng dụng rất nhiều trong ngành tự động hóa nói riêng và ngành điện tử nói chung.</a:t>
            </a: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r>
              <a:rPr lang="en-US" sz="2000" dirty="0">
                <a:solidFill>
                  <a:schemeClr val="dk1"/>
                </a:solidFill>
                <a:latin typeface="+mj-lt"/>
                <a:cs typeface="Arial" panose="020B0604020202020204" pitchFamily="34" charset="0"/>
              </a:rPr>
              <a:t>Ví dụ : Ứng dụng vào để làm cánh tay robot, điều khiển tiêu tự trong các hệ thống quang học, điều khiển định vị trong các hệ thống quan trắc, điều khiển các cơ cấu lái là phương và chiều trong các hệ thống máy bay, trong các máy CNC để gia công các thiết bị có độ chính xác cực kì cao.</a:t>
            </a: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endParaRPr lang="en-US" sz="2000" dirty="0">
              <a:solidFill>
                <a:schemeClr val="dk1"/>
              </a:solidFill>
              <a:latin typeface="+mj-lt"/>
              <a:cs typeface="Arial" panose="020B0604020202020204" pitchFamily="34" charset="0"/>
            </a:endParaRPr>
          </a:p>
          <a:p>
            <a:pPr marL="101600" indent="0" algn="just">
              <a:lnSpc>
                <a:spcPct val="150000"/>
              </a:lnSpc>
              <a:buSzPts val="2000"/>
              <a:buFont typeface="Wingdings" panose="05000000000000000000" pitchFamily="2" charset="2"/>
              <a:buNone/>
            </a:pPr>
            <a:endParaRPr lang="en-US" sz="2000" dirty="0">
              <a:solidFill>
                <a:schemeClr val="dk1"/>
              </a:solidFill>
              <a:latin typeface="+mj-lt"/>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22"/>
          <p:cNvPicPr preferRelativeResize="0"/>
          <p:nvPr/>
        </p:nvPicPr>
        <p:blipFill>
          <a:blip r:embed="rId1"/>
          <a:stretch>
            <a:fillRect/>
          </a:stretch>
        </p:blipFill>
        <p:spPr>
          <a:xfrm>
            <a:off x="0" y="19400"/>
            <a:ext cx="9144000" cy="5143500"/>
          </a:xfrm>
          <a:prstGeom prst="rect">
            <a:avLst/>
          </a:prstGeom>
          <a:noFill/>
          <a:ln>
            <a:noFill/>
          </a:ln>
        </p:spPr>
      </p:pic>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2880" y="147637"/>
            <a:ext cx="8819313" cy="4995863"/>
          </a:xfrm>
          <a:prstGeom prst="rect">
            <a:avLst/>
          </a:prstGeom>
          <a:gradFill>
            <a:gsLst>
              <a:gs pos="69000">
                <a:schemeClr val="tx2"/>
              </a:gs>
              <a:gs pos="1000">
                <a:schemeClr val="tx2"/>
              </a:gs>
              <a:gs pos="69000">
                <a:schemeClr val="accent1">
                  <a:lumMod val="45000"/>
                  <a:lumOff val="55000"/>
                </a:schemeClr>
              </a:gs>
              <a:gs pos="100000">
                <a:schemeClr val="accent1">
                  <a:lumMod val="45000"/>
                  <a:lumOff val="55000"/>
                </a:schemeClr>
              </a:gs>
              <a:gs pos="100000">
                <a:schemeClr val="tx1"/>
              </a:gs>
            </a:gsLst>
            <a:path path="circle">
              <a:fillToRect l="50000" t="50000" r="50000" b="50000"/>
            </a:path>
          </a:gradFill>
          <a:ln>
            <a:noFill/>
          </a:ln>
          <a:effectLst>
            <a:glow rad="1384300">
              <a:schemeClr val="accent1">
                <a:lumMod val="20000"/>
                <a:lumOff val="80000"/>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0" name="Straight Connector 9"/>
          <p:cNvCxnSpPr/>
          <p:nvPr/>
        </p:nvCxnSpPr>
        <p:spPr>
          <a:xfrm>
            <a:off x="2575819" y="1647123"/>
            <a:ext cx="0" cy="199688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81912" y="2527934"/>
            <a:ext cx="1680972" cy="461665"/>
          </a:xfrm>
          <a:prstGeom prst="rect">
            <a:avLst/>
          </a:prstGeom>
          <a:noFill/>
        </p:spPr>
        <p:txBody>
          <a:bodyPr wrap="square" rtlCol="0">
            <a:spAutoFit/>
          </a:bodyPr>
          <a:lstStyle/>
          <a:p>
            <a:pPr defTabSz="685800">
              <a:defRPr/>
            </a:pPr>
            <a:r>
              <a:rPr lang="en-US" sz="2400" b="1" dirty="0">
                <a:solidFill>
                  <a:prstClr val="white"/>
                </a:solidFill>
                <a:effectLst>
                  <a:outerShdw blurRad="38100" dist="38100" dir="2700000" algn="tl">
                    <a:srgbClr val="000000">
                      <a:alpha val="43137"/>
                    </a:srgbClr>
                  </a:outerShdw>
                </a:effectLst>
                <a:latin typeface="+mj-lt"/>
              </a:rPr>
              <a:t>NỘI DUNG</a:t>
            </a:r>
            <a:endParaRPr lang="en-US" sz="2400" b="1" dirty="0">
              <a:solidFill>
                <a:prstClr val="white"/>
              </a:solidFill>
              <a:effectLst>
                <a:outerShdw blurRad="38100" dist="38100" dir="2700000" algn="tl">
                  <a:srgbClr val="000000">
                    <a:alpha val="43137"/>
                  </a:srgbClr>
                </a:outerShdw>
              </a:effectLst>
              <a:latin typeface="+mj-lt"/>
            </a:endParaRPr>
          </a:p>
        </p:txBody>
      </p:sp>
      <p:sp>
        <p:nvSpPr>
          <p:cNvPr id="12" name="TextBox 11"/>
          <p:cNvSpPr txBox="1"/>
          <p:nvPr/>
        </p:nvSpPr>
        <p:spPr>
          <a:xfrm>
            <a:off x="2600324" y="1860738"/>
            <a:ext cx="5562601" cy="1569660"/>
          </a:xfrm>
          <a:prstGeom prst="rect">
            <a:avLst/>
          </a:prstGeom>
          <a:noFill/>
        </p:spPr>
        <p:txBody>
          <a:bodyPr wrap="square" rtlCol="0">
            <a:spAutoFit/>
          </a:bodyPr>
          <a:lstStyle/>
          <a:p>
            <a:pPr marL="214630" indent="-214630" algn="just" defTabSz="685800">
              <a:buFont typeface="Arial" panose="020B0604020202020204" pitchFamily="34" charset="0"/>
              <a:buChar char="•"/>
              <a:defRPr/>
            </a:pPr>
            <a:r>
              <a:rPr lang="en-US" sz="2400" dirty="0">
                <a:solidFill>
                  <a:prstClr val="white"/>
                </a:solidFill>
                <a:effectLst>
                  <a:outerShdw blurRad="38100" dist="38100" dir="2700000" algn="tl">
                    <a:srgbClr val="000000">
                      <a:alpha val="43137"/>
                    </a:srgbClr>
                  </a:outerShdw>
                </a:effectLst>
                <a:latin typeface="+mj-lt"/>
              </a:rPr>
              <a:t>GIỚI THIỆU </a:t>
            </a:r>
            <a:endParaRPr lang="en-US" sz="2400" dirty="0">
              <a:solidFill>
                <a:prstClr val="white"/>
              </a:solidFill>
              <a:effectLst>
                <a:outerShdw blurRad="38100" dist="38100" dir="2700000" algn="tl">
                  <a:srgbClr val="000000">
                    <a:alpha val="43137"/>
                  </a:srgbClr>
                </a:outerShdw>
              </a:effectLst>
              <a:latin typeface="+mj-lt"/>
            </a:endParaRPr>
          </a:p>
          <a:p>
            <a:pPr marL="214630" indent="-214630" algn="just" defTabSz="685800">
              <a:buFont typeface="Arial" panose="020B0604020202020204" pitchFamily="34" charset="0"/>
              <a:buChar char="•"/>
              <a:defRPr/>
            </a:pPr>
            <a:r>
              <a:rPr lang="en-US" sz="2400" dirty="0" smtClean="0">
                <a:solidFill>
                  <a:prstClr val="white"/>
                </a:solidFill>
                <a:effectLst>
                  <a:outerShdw blurRad="38100" dist="38100" dir="2700000" algn="tl">
                    <a:srgbClr val="000000">
                      <a:alpha val="43137"/>
                    </a:srgbClr>
                  </a:outerShdw>
                </a:effectLst>
                <a:latin typeface="+mj-lt"/>
              </a:rPr>
              <a:t>QUÁ TRÌNH THỰC HI</a:t>
            </a:r>
            <a:r>
              <a:rPr lang="en-US" altLang="ko-KR" sz="2400" dirty="0" smtClean="0">
                <a:solidFill>
                  <a:schemeClr val="bg1"/>
                </a:solidFill>
                <a:effectLst>
                  <a:outerShdw blurRad="38100" dist="38100" dir="2700000" algn="tl">
                    <a:srgbClr val="000000">
                      <a:alpha val="43137"/>
                    </a:srgbClr>
                  </a:outerShdw>
                </a:effectLst>
                <a:latin typeface="+mj-lt"/>
                <a:cs typeface="Arial" panose="020B0604020202020204" pitchFamily="34" charset="0"/>
              </a:rPr>
              <a:t>ỆN</a:t>
            </a:r>
            <a:endParaRPr lang="en-US" altLang="ko-KR" sz="2400" dirty="0" smtClean="0">
              <a:solidFill>
                <a:schemeClr val="bg1"/>
              </a:solidFill>
              <a:effectLst>
                <a:outerShdw blurRad="38100" dist="38100" dir="2700000" algn="tl">
                  <a:srgbClr val="000000">
                    <a:alpha val="43137"/>
                  </a:srgbClr>
                </a:outerShdw>
              </a:effectLst>
              <a:latin typeface="+mj-lt"/>
              <a:cs typeface="Arial" panose="020B0604020202020204" pitchFamily="34" charset="0"/>
            </a:endParaRPr>
          </a:p>
          <a:p>
            <a:pPr marL="214630" indent="-214630" algn="just" defTabSz="685800">
              <a:buFont typeface="Arial" panose="020B0604020202020204" pitchFamily="34" charset="0"/>
              <a:buChar char="•"/>
              <a:defRPr/>
            </a:pPr>
            <a:r>
              <a:rPr lang="en-US" sz="2400" dirty="0" smtClean="0">
                <a:solidFill>
                  <a:prstClr val="white"/>
                </a:solidFill>
                <a:effectLst>
                  <a:outerShdw blurRad="38100" dist="38100" dir="2700000" algn="tl">
                    <a:srgbClr val="000000">
                      <a:alpha val="43137"/>
                    </a:srgbClr>
                  </a:outerShdw>
                </a:effectLst>
                <a:latin typeface="+mj-lt"/>
              </a:rPr>
              <a:t>KẾT </a:t>
            </a:r>
            <a:r>
              <a:rPr lang="en-US" sz="2400" dirty="0">
                <a:solidFill>
                  <a:prstClr val="white"/>
                </a:solidFill>
                <a:effectLst>
                  <a:outerShdw blurRad="38100" dist="38100" dir="2700000" algn="tl">
                    <a:srgbClr val="000000">
                      <a:alpha val="43137"/>
                    </a:srgbClr>
                  </a:outerShdw>
                </a:effectLst>
                <a:latin typeface="+mj-lt"/>
              </a:rPr>
              <a:t>QUẢ </a:t>
            </a:r>
            <a:endParaRPr lang="en-US" sz="2400" dirty="0" smtClean="0">
              <a:solidFill>
                <a:prstClr val="white"/>
              </a:solidFill>
              <a:effectLst>
                <a:outerShdw blurRad="38100" dist="38100" dir="2700000" algn="tl">
                  <a:srgbClr val="000000">
                    <a:alpha val="43137"/>
                  </a:srgbClr>
                </a:outerShdw>
              </a:effectLst>
              <a:latin typeface="+mj-lt"/>
            </a:endParaRPr>
          </a:p>
          <a:p>
            <a:pPr marL="214630" indent="-214630" algn="just" defTabSz="685800">
              <a:buFont typeface="Arial" panose="020B0604020202020204" pitchFamily="34" charset="0"/>
              <a:buChar char="•"/>
              <a:defRPr/>
            </a:pPr>
            <a:r>
              <a:rPr lang="en-US" sz="2400" dirty="0" smtClean="0">
                <a:solidFill>
                  <a:prstClr val="white"/>
                </a:solidFill>
                <a:effectLst>
                  <a:outerShdw blurRad="38100" dist="38100" dir="2700000" algn="tl">
                    <a:srgbClr val="000000">
                      <a:alpha val="43137"/>
                    </a:srgbClr>
                  </a:outerShdw>
                </a:effectLst>
                <a:latin typeface="+mj-lt"/>
              </a:rPr>
              <a:t>KẾT LUẬN – HƯỚNG PHÁT TRIỂN</a:t>
            </a:r>
            <a:endParaRPr lang="en-US" sz="2400" dirty="0">
              <a:solidFill>
                <a:prstClr val="white"/>
              </a:solidFill>
              <a:effectLst>
                <a:outerShdw blurRad="38100" dist="38100" dir="2700000" algn="tl">
                  <a:srgbClr val="000000">
                    <a:alpha val="43137"/>
                  </a:srgbClr>
                </a:outerShdw>
              </a:effectLst>
              <a:latin typeface="+mj-lt"/>
            </a:endParaRPr>
          </a:p>
        </p:txBody>
      </p:sp>
      <p:sp>
        <p:nvSpPr>
          <p:cNvPr id="2" name="Slide Number Placeholder 1"/>
          <p:cNvSpPr>
            <a:spLocks noGrp="1"/>
          </p:cNvSpPr>
          <p:nvPr>
            <p:ph type="sldNum" sz="quarter" idx="12"/>
          </p:nvPr>
        </p:nvSpPr>
        <p:spPr/>
        <p:txBody>
          <a:bodyPr/>
          <a:lstStyle/>
          <a:p>
            <a:pPr defTabSz="685800">
              <a:defRPr/>
            </a:pPr>
            <a:fld id="{F295E2CA-B27E-4F56-BFC3-38114A33892E}" type="slidenum">
              <a:rPr lang="en-US">
                <a:solidFill>
                  <a:prstClr val="black">
                    <a:tint val="75000"/>
                  </a:prstClr>
                </a:solidFill>
                <a:latin typeface="Calibri" panose="020F0502020204030204"/>
              </a:rPr>
            </a:fld>
            <a:endParaRPr lang="en-US">
              <a:solidFill>
                <a:prstClr val="black">
                  <a:tint val="75000"/>
                </a:prstClr>
              </a:solidFill>
              <a:latin typeface="Calibri" panose="020F0502020204030204"/>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Horizontal)">
                                      <p:cBhvr>
                                        <p:cTn id="11" dur="500"/>
                                        <p:tgtEl>
                                          <p:spTgt spid="10"/>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wipe(left)">
                                      <p:cBhvr>
                                        <p:cTn id="18" dur="500"/>
                                        <p:tgtEl>
                                          <p:spTgt spid="12">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wipe(left)">
                                      <p:cBhvr>
                                        <p:cTn id="21" dur="500"/>
                                        <p:tgtEl>
                                          <p:spTgt spid="12">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wipe(left)">
                                      <p:cBhvr>
                                        <p:cTn id="24" dur="500"/>
                                        <p:tgtEl>
                                          <p:spTgt spid="12">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wipe(left)">
                                      <p:cBhvr>
                                        <p:cTn id="2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902427" y="198"/>
            <a:ext cx="7262403" cy="476920"/>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mj-lt"/>
                <a:ea typeface="Arial" panose="020B0604020202020204"/>
                <a:cs typeface="Arial" panose="020B0604020202020204"/>
                <a:sym typeface="Arial" panose="020B0604020202020204"/>
              </a:rPr>
              <a:t>I. GIỚI THIỆU</a:t>
            </a:r>
            <a:endParaRPr sz="2800" b="1" dirty="0">
              <a:solidFill>
                <a:srgbClr val="FFC000"/>
              </a:solidFill>
              <a:latin typeface="+mj-lt"/>
              <a:ea typeface="Arial" panose="020B0604020202020204"/>
              <a:cs typeface="Arial" panose="020B0604020202020204"/>
              <a:sym typeface="Arial" panose="020B0604020202020204"/>
            </a:endParaRPr>
          </a:p>
        </p:txBody>
      </p:sp>
      <p:sp>
        <p:nvSpPr>
          <p:cNvPr id="84" name="Google Shape;84;p3"/>
          <p:cNvSpPr txBox="1"/>
          <p:nvPr/>
        </p:nvSpPr>
        <p:spPr>
          <a:xfrm>
            <a:off x="532357" y="480296"/>
            <a:ext cx="6546797" cy="45910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dirty="0">
                <a:solidFill>
                  <a:srgbClr val="FF0000"/>
                </a:solidFill>
                <a:latin typeface="+mj-lt"/>
                <a:ea typeface="Arial" panose="020B0604020202020204"/>
                <a:cs typeface="Arial" panose="020B0604020202020204" pitchFamily="34" charset="0"/>
                <a:sym typeface="Arial" panose="020B0604020202020204"/>
              </a:rPr>
              <a:t>1.</a:t>
            </a:r>
            <a:r>
              <a:rPr lang="en-US" sz="2400" dirty="0">
                <a:solidFill>
                  <a:srgbClr val="FF0000"/>
                </a:solidFill>
                <a:latin typeface="+mj-lt"/>
                <a:cs typeface="Arial" panose="020B0604020202020204" pitchFamily="34" charset="0"/>
              </a:rPr>
              <a:t> </a:t>
            </a:r>
            <a:r>
              <a:rPr lang="en-US" sz="2400" dirty="0">
                <a:solidFill>
                  <a:srgbClr val="FF0000"/>
                </a:solidFill>
                <a:latin typeface="+mj-lt"/>
                <a:ea typeface="Arial" panose="020B0604020202020204"/>
                <a:cs typeface="Arial" panose="020B0604020202020204" pitchFamily="34" charset="0"/>
                <a:sym typeface="Arial" panose="020B0604020202020204"/>
              </a:rPr>
              <a:t>L</a:t>
            </a:r>
            <a:r>
              <a:rPr lang="en-US" sz="2400" dirty="0">
                <a:solidFill>
                  <a:srgbClr val="FF0000"/>
                </a:solidFill>
                <a:latin typeface="+mj-lt"/>
                <a:cs typeface="Arial" panose="020B0604020202020204" pitchFamily="34" charset="0"/>
              </a:rPr>
              <a:t>Ý</a:t>
            </a:r>
            <a:r>
              <a:rPr lang="en-US" sz="2400" dirty="0">
                <a:solidFill>
                  <a:srgbClr val="FF0000"/>
                </a:solidFill>
                <a:latin typeface="+mj-lt"/>
                <a:ea typeface="Arial" panose="020B0604020202020204"/>
                <a:cs typeface="Arial" panose="020B0604020202020204" pitchFamily="34" charset="0"/>
                <a:sym typeface="Arial" panose="020B0604020202020204"/>
              </a:rPr>
              <a:t> DO CHỌN VÀ</a:t>
            </a:r>
            <a:r>
              <a:rPr lang="en-US" sz="2400" dirty="0" smtClean="0">
                <a:solidFill>
                  <a:srgbClr val="FF0000"/>
                </a:solidFill>
                <a:latin typeface="+mj-lt"/>
                <a:ea typeface="Arial" panose="020B0604020202020204"/>
                <a:cs typeface="Arial" panose="020B0604020202020204" pitchFamily="34" charset="0"/>
                <a:sym typeface="Arial" panose="020B0604020202020204"/>
              </a:rPr>
              <a:t> MỤC ĐÍCH NGHIÊN CỨU ĐỀ TÀI</a:t>
            </a:r>
            <a:endParaRPr sz="2400" dirty="0">
              <a:latin typeface="+mj-lt"/>
              <a:cs typeface="Arial" panose="020B0604020202020204" pitchFamily="34" charset="0"/>
            </a:endParaRPr>
          </a:p>
        </p:txBody>
      </p:sp>
      <p:sp>
        <p:nvSpPr>
          <p:cNvPr id="324" name="TextBox 323"/>
          <p:cNvSpPr txBox="1"/>
          <p:nvPr/>
        </p:nvSpPr>
        <p:spPr>
          <a:xfrm>
            <a:off x="782955" y="1609090"/>
            <a:ext cx="6780530" cy="1322070"/>
          </a:xfrm>
          <a:prstGeom prst="rect">
            <a:avLst/>
          </a:prstGeom>
          <a:noFill/>
        </p:spPr>
        <p:txBody>
          <a:bodyPr wrap="square" rtlCol="0">
            <a:spAutoFit/>
          </a:bodyPr>
          <a:p>
            <a:r>
              <a:rPr lang="en-US" altLang="ko-KR" sz="2000" dirty="0">
                <a:solidFill>
                  <a:schemeClr val="tx1"/>
                </a:solidFill>
                <a:latin typeface="+mj-lt"/>
                <a:cs typeface="Arial" panose="020B0604020202020204" pitchFamily="34" charset="0"/>
              </a:rPr>
              <a:t>Mạch điều khiển động cơ bước là sự kết hợp của môn học kỹ thuật số và điện tử cơ bản, chúng được sử ụng rất nhiều trong cuộc sống hiện đại ngày nay mà con người có thể nhìn thấy rõ ràng nhất đó là:</a:t>
            </a:r>
            <a:endParaRPr lang="en-US" altLang="ko-KR" sz="2000" dirty="0">
              <a:solidFill>
                <a:schemeClr val="tx1"/>
              </a:solidFill>
              <a:latin typeface="+mj-lt"/>
              <a:cs typeface="Arial" panose="020B0604020202020204" pitchFamily="34" charset="0"/>
            </a:endParaRPr>
          </a:p>
        </p:txBody>
      </p:sp>
      <p:sp>
        <p:nvSpPr>
          <p:cNvPr id="344" name="Google Shape;344;p20"/>
          <p:cNvSpPr txBox="1"/>
          <p:nvPr/>
        </p:nvSpPr>
        <p:spPr>
          <a:xfrm>
            <a:off x="1021715" y="2875280"/>
            <a:ext cx="6541770" cy="2398395"/>
          </a:xfrm>
          <a:prstGeom prst="rect">
            <a:avLst/>
          </a:prstGeom>
          <a:noFill/>
          <a:ln>
            <a:noFill/>
          </a:ln>
        </p:spPr>
        <p:txBody>
          <a:bodyPr spcFirstLastPara="1" wrap="square" lIns="91425" tIns="45700" rIns="91425" bIns="45700" anchor="t" anchorCtr="0">
            <a:spAutoFit/>
          </a:bodyPr>
          <a:p>
            <a:pPr marL="444500" indent="-342900" algn="just">
              <a:lnSpc>
                <a:spcPct val="150000"/>
              </a:lnSpc>
              <a:buSzPts val="2000"/>
              <a:buFont typeface="Wingdings" panose="05000000000000000000" pitchFamily="2" charset="2"/>
              <a:buChar char="ü"/>
            </a:pPr>
            <a:r>
              <a:rPr lang="en-US" sz="2000" dirty="0">
                <a:solidFill>
                  <a:schemeClr val="dk1"/>
                </a:solidFill>
                <a:latin typeface="+mj-lt"/>
                <a:cs typeface="Arial" panose="020B0604020202020204" pitchFamily="34" charset="0"/>
              </a:rPr>
              <a:t>Sử dụng trong các máy in, các ổ đĩa cứng, ổ đĩa mềm.</a:t>
            </a: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r>
              <a:rPr lang="en-US" sz="2000" dirty="0">
                <a:solidFill>
                  <a:schemeClr val="dk1"/>
                </a:solidFill>
                <a:latin typeface="+mj-lt"/>
                <a:cs typeface="Arial" panose="020B0604020202020204" pitchFamily="34" charset="0"/>
              </a:rPr>
              <a:t>Các máy CNC</a:t>
            </a: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r>
              <a:rPr lang="en-US" sz="2000" dirty="0">
                <a:solidFill>
                  <a:schemeClr val="dk1"/>
                </a:solidFill>
                <a:latin typeface="+mj-lt"/>
                <a:cs typeface="Arial" panose="020B0604020202020204" pitchFamily="34" charset="0"/>
              </a:rPr>
              <a:t>Dùng trong điều khiển máy móc và ROBOT,..</a:t>
            </a: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endParaRPr lang="en-US" sz="2000" dirty="0">
              <a:solidFill>
                <a:schemeClr val="dk1"/>
              </a:solidFill>
              <a:latin typeface="+mj-lt"/>
              <a:cs typeface="Arial" panose="020B0604020202020204" pitchFamily="34" charset="0"/>
            </a:endParaRPr>
          </a:p>
          <a:p>
            <a:pPr marL="101600" indent="0" algn="just">
              <a:lnSpc>
                <a:spcPct val="150000"/>
              </a:lnSpc>
              <a:buSzPts val="2000"/>
              <a:buFont typeface="Wingdings" panose="05000000000000000000" pitchFamily="2" charset="2"/>
              <a:buNone/>
            </a:pPr>
            <a:endParaRPr lang="en-US" sz="2000" dirty="0">
              <a:solidFill>
                <a:schemeClr val="dk1"/>
              </a:solidFill>
              <a:latin typeface="+mj-lt"/>
              <a:cs typeface="Arial" panose="020B0604020202020204" pitchFamily="34" charset="0"/>
            </a:endParaRPr>
          </a:p>
        </p:txBody>
      </p:sp>
      <p:sp>
        <p:nvSpPr>
          <p:cNvPr id="5" name="Rectangle 4"/>
          <p:cNvSpPr/>
          <p:nvPr/>
        </p:nvSpPr>
        <p:spPr>
          <a:xfrm>
            <a:off x="774432" y="949892"/>
            <a:ext cx="2443480" cy="460375"/>
          </a:xfrm>
          <a:prstGeom prst="rect">
            <a:avLst/>
          </a:prstGeom>
        </p:spPr>
        <p:txBody>
          <a:bodyPr wrap="none">
            <a:spAutoFit/>
          </a:bodyPr>
          <a:p>
            <a:r>
              <a:rPr lang="en-US" sz="2400" b="1" u="sng"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Lí do chọn đề tài </a:t>
            </a:r>
            <a:endParaRPr lang="en-US" sz="24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902427" y="198"/>
            <a:ext cx="7262403" cy="476920"/>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mj-lt"/>
                <a:ea typeface="Arial" panose="020B0604020202020204"/>
                <a:cs typeface="Arial" panose="020B0604020202020204"/>
                <a:sym typeface="Arial" panose="020B0604020202020204"/>
              </a:rPr>
              <a:t>I. GIỚI THIỆU</a:t>
            </a:r>
            <a:endParaRPr sz="2800" b="1" dirty="0">
              <a:solidFill>
                <a:srgbClr val="FFC000"/>
              </a:solidFill>
              <a:latin typeface="+mj-lt"/>
              <a:ea typeface="Arial" panose="020B0604020202020204"/>
              <a:cs typeface="Arial" panose="020B0604020202020204"/>
              <a:sym typeface="Arial" panose="020B0604020202020204"/>
            </a:endParaRPr>
          </a:p>
        </p:txBody>
      </p:sp>
      <p:sp>
        <p:nvSpPr>
          <p:cNvPr id="84" name="Google Shape;84;p3"/>
          <p:cNvSpPr txBox="1"/>
          <p:nvPr/>
        </p:nvSpPr>
        <p:spPr>
          <a:xfrm>
            <a:off x="532357" y="480296"/>
            <a:ext cx="6546797" cy="45910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dirty="0">
                <a:solidFill>
                  <a:srgbClr val="FF0000"/>
                </a:solidFill>
                <a:latin typeface="+mj-lt"/>
                <a:ea typeface="Arial" panose="020B0604020202020204"/>
                <a:cs typeface="Arial" panose="020B0604020202020204" pitchFamily="34" charset="0"/>
                <a:sym typeface="Arial" panose="020B0604020202020204"/>
              </a:rPr>
              <a:t>1.</a:t>
            </a:r>
            <a:r>
              <a:rPr lang="en-US" sz="2400" dirty="0">
                <a:solidFill>
                  <a:srgbClr val="FF0000"/>
                </a:solidFill>
                <a:latin typeface="+mj-lt"/>
                <a:cs typeface="Arial" panose="020B0604020202020204" pitchFamily="34" charset="0"/>
              </a:rPr>
              <a:t> </a:t>
            </a:r>
            <a:r>
              <a:rPr lang="en-US" sz="2400" dirty="0">
                <a:solidFill>
                  <a:srgbClr val="FF0000"/>
                </a:solidFill>
                <a:latin typeface="+mj-lt"/>
                <a:ea typeface="Arial" panose="020B0604020202020204"/>
                <a:cs typeface="Arial" panose="020B0604020202020204" pitchFamily="34" charset="0"/>
                <a:sym typeface="Arial" panose="020B0604020202020204"/>
              </a:rPr>
              <a:t>L</a:t>
            </a:r>
            <a:r>
              <a:rPr lang="en-US" sz="2400" dirty="0">
                <a:solidFill>
                  <a:srgbClr val="FF0000"/>
                </a:solidFill>
                <a:latin typeface="+mj-lt"/>
                <a:cs typeface="Arial" panose="020B0604020202020204" pitchFamily="34" charset="0"/>
              </a:rPr>
              <a:t>Ý</a:t>
            </a:r>
            <a:r>
              <a:rPr lang="en-US" sz="2400" dirty="0">
                <a:solidFill>
                  <a:srgbClr val="FF0000"/>
                </a:solidFill>
                <a:latin typeface="+mj-lt"/>
                <a:ea typeface="Arial" panose="020B0604020202020204"/>
                <a:cs typeface="Arial" panose="020B0604020202020204" pitchFamily="34" charset="0"/>
                <a:sym typeface="Arial" panose="020B0604020202020204"/>
              </a:rPr>
              <a:t> DO CHỌN VÀ</a:t>
            </a:r>
            <a:r>
              <a:rPr lang="en-US" sz="2400" dirty="0" smtClean="0">
                <a:solidFill>
                  <a:srgbClr val="FF0000"/>
                </a:solidFill>
                <a:latin typeface="+mj-lt"/>
                <a:ea typeface="Arial" panose="020B0604020202020204"/>
                <a:cs typeface="Arial" panose="020B0604020202020204" pitchFamily="34" charset="0"/>
                <a:sym typeface="Arial" panose="020B0604020202020204"/>
              </a:rPr>
              <a:t> MỤC ĐÍCH NGHIÊN CỨU ĐỀ TÀI</a:t>
            </a:r>
            <a:endParaRPr sz="2400" dirty="0">
              <a:latin typeface="+mj-lt"/>
              <a:cs typeface="Arial" panose="020B0604020202020204" pitchFamily="34" charset="0"/>
            </a:endParaRPr>
          </a:p>
        </p:txBody>
      </p:sp>
      <p:sp>
        <p:nvSpPr>
          <p:cNvPr id="2" name="Rectangle 4"/>
          <p:cNvSpPr/>
          <p:nvPr/>
        </p:nvSpPr>
        <p:spPr>
          <a:xfrm>
            <a:off x="774432" y="949892"/>
            <a:ext cx="3803015" cy="460375"/>
          </a:xfrm>
          <a:prstGeom prst="rect">
            <a:avLst/>
          </a:prstGeom>
        </p:spPr>
        <p:txBody>
          <a:bodyPr wrap="none">
            <a:spAutoFit/>
          </a:bodyPr>
          <a:p>
            <a:r>
              <a:rPr lang="en-US" sz="2400" b="1" u="sng"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Mục đích nghiên cứu đề tài </a:t>
            </a:r>
            <a:endParaRPr lang="en-US" sz="2400" b="1" u="sng" dirty="0">
              <a:latin typeface="Times New Roman" panose="02020603050405020304" pitchFamily="18" charset="0"/>
              <a:cs typeface="Times New Roman" panose="02020603050405020304" pitchFamily="18" charset="0"/>
            </a:endParaRPr>
          </a:p>
        </p:txBody>
      </p:sp>
      <p:sp>
        <p:nvSpPr>
          <p:cNvPr id="344" name="Google Shape;344;p20"/>
          <p:cNvSpPr txBox="1"/>
          <p:nvPr/>
        </p:nvSpPr>
        <p:spPr>
          <a:xfrm>
            <a:off x="902335" y="1421130"/>
            <a:ext cx="7372985" cy="3321685"/>
          </a:xfrm>
          <a:prstGeom prst="rect">
            <a:avLst/>
          </a:prstGeom>
          <a:noFill/>
          <a:ln>
            <a:noFill/>
          </a:ln>
        </p:spPr>
        <p:txBody>
          <a:bodyPr spcFirstLastPara="1" wrap="square" lIns="91425" tIns="45700" rIns="91425" bIns="45700" anchor="t" anchorCtr="0">
            <a:spAutoFit/>
          </a:bodyPr>
          <a:p>
            <a:pPr marL="444500" indent="-342900" algn="just">
              <a:lnSpc>
                <a:spcPct val="150000"/>
              </a:lnSpc>
              <a:buSzPts val="2000"/>
              <a:buFont typeface="Wingdings" panose="05000000000000000000" pitchFamily="2" charset="2"/>
              <a:buChar char="ü"/>
            </a:pPr>
            <a:r>
              <a:rPr lang="en-US" sz="2000" dirty="0">
                <a:solidFill>
                  <a:schemeClr val="dk1"/>
                </a:solidFill>
                <a:latin typeface="+mj-lt"/>
                <a:cs typeface="Arial" panose="020B0604020202020204" pitchFamily="34" charset="0"/>
              </a:rPr>
              <a:t>Tìm hiểu nguyên lí, chức năng và tác dụng của động cơ bước</a:t>
            </a: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r>
              <a:rPr lang="en-US" sz="2000" dirty="0">
                <a:solidFill>
                  <a:schemeClr val="dk1"/>
                </a:solidFill>
                <a:latin typeface="+mj-lt"/>
                <a:cs typeface="Arial" panose="020B0604020202020204" pitchFamily="34" charset="0"/>
                <a:sym typeface="+mn-ea"/>
              </a:rPr>
              <a:t>Tìm hiểu nguyên lí, chức năng và tác dụng của các link kiện điện tử.</a:t>
            </a:r>
            <a:endParaRPr lang="en-US" sz="2000" dirty="0">
              <a:solidFill>
                <a:schemeClr val="dk1"/>
              </a:solidFill>
              <a:latin typeface="+mj-lt"/>
              <a:cs typeface="Arial" panose="020B0604020202020204" pitchFamily="34" charset="0"/>
              <a:sym typeface="+mn-ea"/>
            </a:endParaRPr>
          </a:p>
          <a:p>
            <a:pPr marL="444500" indent="-342900" algn="just">
              <a:lnSpc>
                <a:spcPct val="150000"/>
              </a:lnSpc>
              <a:buSzPts val="2000"/>
              <a:buFont typeface="Wingdings" panose="05000000000000000000" pitchFamily="2" charset="2"/>
              <a:buChar char="ü"/>
            </a:pPr>
            <a:r>
              <a:rPr lang="en-US" sz="2000" dirty="0">
                <a:solidFill>
                  <a:schemeClr val="dk1"/>
                </a:solidFill>
                <a:latin typeface="+mj-lt"/>
                <a:cs typeface="Arial" panose="020B0604020202020204" pitchFamily="34" charset="0"/>
              </a:rPr>
              <a:t>Điều khiển được tốc độ động cơ, quay thuận và quay nghịch.</a:t>
            </a: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endParaRPr lang="en-US" sz="2000" dirty="0">
              <a:solidFill>
                <a:schemeClr val="dk1"/>
              </a:solidFill>
              <a:latin typeface="+mj-lt"/>
              <a:cs typeface="Arial" panose="020B0604020202020204" pitchFamily="34" charset="0"/>
            </a:endParaRPr>
          </a:p>
          <a:p>
            <a:pPr marL="444500" indent="-342900" algn="just">
              <a:lnSpc>
                <a:spcPct val="150000"/>
              </a:lnSpc>
              <a:buSzPts val="2000"/>
              <a:buFont typeface="Wingdings" panose="05000000000000000000" pitchFamily="2" charset="2"/>
              <a:buChar char="ü"/>
            </a:pPr>
            <a:endParaRPr lang="en-US" sz="2000" dirty="0">
              <a:solidFill>
                <a:schemeClr val="dk1"/>
              </a:solidFill>
              <a:latin typeface="+mj-lt"/>
              <a:cs typeface="Arial" panose="020B0604020202020204" pitchFamily="34" charset="0"/>
            </a:endParaRPr>
          </a:p>
          <a:p>
            <a:pPr marL="101600" indent="0" algn="just">
              <a:lnSpc>
                <a:spcPct val="150000"/>
              </a:lnSpc>
              <a:buSzPts val="2000"/>
              <a:buFont typeface="Wingdings" panose="05000000000000000000" pitchFamily="2" charset="2"/>
              <a:buNone/>
            </a:pPr>
            <a:endParaRPr lang="en-US" sz="2000" dirty="0">
              <a:solidFill>
                <a:schemeClr val="dk1"/>
              </a:solidFill>
              <a:latin typeface="+mj-lt"/>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Google Shape;103;p5"/>
          <p:cNvSpPr txBox="1"/>
          <p:nvPr/>
        </p:nvSpPr>
        <p:spPr>
          <a:xfrm>
            <a:off x="399337" y="845485"/>
            <a:ext cx="3383156" cy="461624"/>
          </a:xfrm>
          <a:prstGeom prst="rect">
            <a:avLst/>
          </a:prstGeom>
          <a:noFill/>
          <a:ln>
            <a:noFill/>
          </a:ln>
        </p:spPr>
        <p:txBody>
          <a:bodyPr spcFirstLastPara="1" wrap="square" lIns="91425" tIns="45700" rIns="91425" bIns="45700" anchor="t" anchorCtr="0">
            <a:spAutoFit/>
          </a:bodyPr>
          <a:lstStyle/>
          <a:p>
            <a:pPr marR="0" indent="0">
              <a:spcBef>
                <a:spcPts val="0"/>
              </a:spcBef>
              <a:spcAft>
                <a:spcPts val="0"/>
              </a:spcAft>
              <a:buNone/>
            </a:pPr>
            <a:r>
              <a:rPr lang="en-US" sz="2400" dirty="0">
                <a:solidFill>
                  <a:srgbClr val="FF0000"/>
                </a:solidFill>
                <a:latin typeface="+mj-lt"/>
                <a:ea typeface="Arial" panose="020B0604020202020204"/>
                <a:cs typeface="Arial" panose="020B0604020202020204" pitchFamily="34" charset="0"/>
                <a:sym typeface="Arial" panose="020B0604020202020204"/>
              </a:rPr>
              <a:t>1. SƠ ĐỒ KHỐI HỆ </a:t>
            </a:r>
            <a:r>
              <a:rPr lang="en-US" sz="2400" dirty="0" smtClean="0">
                <a:solidFill>
                  <a:srgbClr val="FF0000"/>
                </a:solidFill>
                <a:latin typeface="+mj-lt"/>
                <a:ea typeface="Arial" panose="020B0604020202020204"/>
                <a:cs typeface="Arial" panose="020B0604020202020204" pitchFamily="34" charset="0"/>
                <a:sym typeface="Arial" panose="020B0604020202020204"/>
              </a:rPr>
              <a:t>THỐNG</a:t>
            </a:r>
            <a:endParaRPr sz="2400" dirty="0">
              <a:solidFill>
                <a:srgbClr val="FF0000"/>
              </a:solidFill>
              <a:latin typeface="+mj-lt"/>
              <a:ea typeface="Arial" panose="020B0604020202020204"/>
              <a:cs typeface="Arial" panose="020B0604020202020204" pitchFamily="34" charset="0"/>
              <a:sym typeface="Arial" panose="020B0604020202020204"/>
            </a:endParaRPr>
          </a:p>
        </p:txBody>
      </p:sp>
      <p:sp>
        <p:nvSpPr>
          <p:cNvPr id="55" name="Google Shape;105;p5"/>
          <p:cNvSpPr/>
          <p:nvPr/>
        </p:nvSpPr>
        <p:spPr>
          <a:xfrm>
            <a:off x="951394" y="260438"/>
            <a:ext cx="7262403" cy="51019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800" b="1" dirty="0">
                <a:solidFill>
                  <a:srgbClr val="FFC000"/>
                </a:solidFill>
                <a:latin typeface="+mj-lt"/>
                <a:ea typeface="Arial" panose="020B0604020202020204"/>
                <a:cs typeface="Arial" panose="020B0604020202020204"/>
                <a:sym typeface="Arial" panose="020B0604020202020204"/>
              </a:rPr>
              <a:t>II. QUÁ TRÌNH THỰC HIỆN</a:t>
            </a:r>
            <a:endParaRPr sz="2800" b="1" dirty="0">
              <a:solidFill>
                <a:srgbClr val="FFC000"/>
              </a:solidFill>
              <a:latin typeface="+mj-lt"/>
              <a:ea typeface="Arial" panose="020B0604020202020204"/>
              <a:cs typeface="Arial" panose="020B0604020202020204"/>
              <a:sym typeface="Arial" panose="020B0604020202020204"/>
            </a:endParaRPr>
          </a:p>
        </p:txBody>
      </p:sp>
      <p:sp>
        <p:nvSpPr>
          <p:cNvPr id="34" name="Rounded Rectangle 33"/>
          <p:cNvSpPr/>
          <p:nvPr/>
        </p:nvSpPr>
        <p:spPr>
          <a:xfrm>
            <a:off x="6033770" y="3434080"/>
            <a:ext cx="2179955" cy="1468755"/>
          </a:xfrm>
          <a:prstGeom prst="roundRect">
            <a:avLst/>
          </a:prstGeom>
          <a:solidFill>
            <a:schemeClr val="accent3">
              <a:lumMod val="20000"/>
              <a:lumOff val="8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46990" y="3405505"/>
            <a:ext cx="2524760" cy="1575435"/>
          </a:xfrm>
          <a:prstGeom prst="roundRect">
            <a:avLst/>
          </a:prstGeom>
          <a:solidFill>
            <a:schemeClr val="accent3">
              <a:lumMod val="20000"/>
              <a:lumOff val="8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4598670" y="1524000"/>
            <a:ext cx="2977515" cy="1323340"/>
          </a:xfrm>
          <a:prstGeom prst="roundRect">
            <a:avLst/>
          </a:prstGeom>
          <a:solidFill>
            <a:schemeClr val="accent3">
              <a:lumMod val="20000"/>
              <a:lumOff val="8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3107055" y="3525520"/>
            <a:ext cx="2472055" cy="1455420"/>
          </a:xfrm>
          <a:prstGeom prst="roundRect">
            <a:avLst/>
          </a:prstGeom>
          <a:solidFill>
            <a:schemeClr val="accent3">
              <a:lumMod val="20000"/>
              <a:lumOff val="8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mj-lt"/>
            </a:endParaRPr>
          </a:p>
        </p:txBody>
      </p:sp>
      <p:sp>
        <p:nvSpPr>
          <p:cNvPr id="43" name="Rounded Rectangle 42"/>
          <p:cNvSpPr/>
          <p:nvPr/>
        </p:nvSpPr>
        <p:spPr>
          <a:xfrm>
            <a:off x="835660" y="1414780"/>
            <a:ext cx="2955925" cy="1541780"/>
          </a:xfrm>
          <a:prstGeom prst="roundRect">
            <a:avLst/>
          </a:prstGeom>
          <a:solidFill>
            <a:schemeClr val="accent3">
              <a:lumMod val="20000"/>
              <a:lumOff val="8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mj-lt"/>
            </a:endParaRPr>
          </a:p>
        </p:txBody>
      </p:sp>
      <p:sp>
        <p:nvSpPr>
          <p:cNvPr id="5" name="TextBox 4"/>
          <p:cNvSpPr txBox="1"/>
          <p:nvPr/>
        </p:nvSpPr>
        <p:spPr>
          <a:xfrm>
            <a:off x="1457739" y="1491308"/>
            <a:ext cx="1755140" cy="398780"/>
          </a:xfrm>
          <a:prstGeom prst="rect">
            <a:avLst/>
          </a:prstGeom>
          <a:noFill/>
        </p:spPr>
        <p:txBody>
          <a:bodyPr wrap="none" rtlCol="0">
            <a:spAutoFit/>
          </a:bodyPr>
          <a:lstStyle/>
          <a:p>
            <a:r>
              <a:rPr lang="en-US" sz="2000" dirty="0">
                <a:latin typeface="+mj-lt"/>
              </a:rPr>
              <a:t>Khối điều khiển</a:t>
            </a:r>
            <a:endParaRPr lang="en-US" sz="2000" dirty="0">
              <a:latin typeface="+mj-lt"/>
            </a:endParaRPr>
          </a:p>
        </p:txBody>
      </p:sp>
      <p:sp>
        <p:nvSpPr>
          <p:cNvPr id="44" name="TextBox 43"/>
          <p:cNvSpPr txBox="1"/>
          <p:nvPr/>
        </p:nvSpPr>
        <p:spPr>
          <a:xfrm>
            <a:off x="158750" y="3469005"/>
            <a:ext cx="2301240" cy="398780"/>
          </a:xfrm>
          <a:prstGeom prst="rect">
            <a:avLst/>
          </a:prstGeom>
          <a:noFill/>
        </p:spPr>
        <p:txBody>
          <a:bodyPr wrap="square" rtlCol="0">
            <a:spAutoFit/>
          </a:bodyPr>
          <a:lstStyle/>
          <a:p>
            <a:r>
              <a:rPr lang="en-US" sz="2000" dirty="0" err="1" smtClean="0">
                <a:latin typeface="+mj-lt"/>
              </a:rPr>
              <a:t>Khối</a:t>
            </a:r>
            <a:r>
              <a:rPr lang="en-US" sz="2000" dirty="0" smtClean="0">
                <a:latin typeface="+mj-lt"/>
              </a:rPr>
              <a:t> tạo dao động</a:t>
            </a:r>
            <a:endParaRPr lang="en-US" sz="2000" dirty="0">
              <a:latin typeface="+mj-lt"/>
            </a:endParaRPr>
          </a:p>
        </p:txBody>
      </p:sp>
      <p:pic>
        <p:nvPicPr>
          <p:cNvPr id="14" name="Picture 13"/>
          <p:cNvPicPr>
            <a:picLocks noChangeAspect="1"/>
          </p:cNvPicPr>
          <p:nvPr/>
        </p:nvPicPr>
        <p:blipFill rotWithShape="1">
          <a:blip r:embed="rId1"/>
          <a:srcRect t="9714" b="22121"/>
          <a:stretch>
            <a:fillRect/>
          </a:stretch>
        </p:blipFill>
        <p:spPr>
          <a:xfrm>
            <a:off x="3695074" y="3999260"/>
            <a:ext cx="1189952" cy="811140"/>
          </a:xfrm>
          <a:prstGeom prst="rect">
            <a:avLst/>
          </a:prstGeom>
        </p:spPr>
      </p:pic>
      <p:sp>
        <p:nvSpPr>
          <p:cNvPr id="47" name="TextBox 46"/>
          <p:cNvSpPr txBox="1"/>
          <p:nvPr/>
        </p:nvSpPr>
        <p:spPr>
          <a:xfrm>
            <a:off x="3746168" y="3600230"/>
            <a:ext cx="1346844" cy="400110"/>
          </a:xfrm>
          <a:prstGeom prst="rect">
            <a:avLst/>
          </a:prstGeom>
          <a:noFill/>
        </p:spPr>
        <p:txBody>
          <a:bodyPr wrap="none" rtlCol="0">
            <a:spAutoFit/>
          </a:bodyPr>
          <a:lstStyle/>
          <a:p>
            <a:r>
              <a:rPr lang="en-US" sz="2000" dirty="0" err="1" smtClean="0">
                <a:latin typeface="+mj-lt"/>
              </a:rPr>
              <a:t>Khối</a:t>
            </a:r>
            <a:r>
              <a:rPr lang="en-US" sz="2000" dirty="0" smtClean="0">
                <a:latin typeface="+mj-lt"/>
              </a:rPr>
              <a:t> </a:t>
            </a:r>
            <a:r>
              <a:rPr lang="en-US" sz="2000" dirty="0" err="1" smtClean="0">
                <a:latin typeface="+mj-lt"/>
              </a:rPr>
              <a:t>nguồn</a:t>
            </a:r>
            <a:endParaRPr lang="en-US" sz="2000" dirty="0">
              <a:latin typeface="+mj-lt"/>
            </a:endParaRPr>
          </a:p>
        </p:txBody>
      </p:sp>
      <p:sp>
        <p:nvSpPr>
          <p:cNvPr id="48" name="TextBox 47"/>
          <p:cNvSpPr txBox="1"/>
          <p:nvPr/>
        </p:nvSpPr>
        <p:spPr>
          <a:xfrm>
            <a:off x="6333993" y="3480714"/>
            <a:ext cx="1578610" cy="398780"/>
          </a:xfrm>
          <a:prstGeom prst="rect">
            <a:avLst/>
          </a:prstGeom>
          <a:noFill/>
        </p:spPr>
        <p:txBody>
          <a:bodyPr wrap="none" rtlCol="0">
            <a:spAutoFit/>
          </a:bodyPr>
          <a:lstStyle/>
          <a:p>
            <a:r>
              <a:rPr lang="en-US" sz="2000" dirty="0" err="1" smtClean="0">
                <a:latin typeface="+mj-lt"/>
              </a:rPr>
              <a:t>Khối</a:t>
            </a:r>
            <a:r>
              <a:rPr lang="en-US" sz="2000" dirty="0" smtClean="0">
                <a:latin typeface="+mj-lt"/>
              </a:rPr>
              <a:t> động lực</a:t>
            </a:r>
            <a:endParaRPr lang="en-US" sz="2000" dirty="0">
              <a:latin typeface="+mj-lt"/>
            </a:endParaRPr>
          </a:p>
        </p:txBody>
      </p:sp>
      <p:pic>
        <p:nvPicPr>
          <p:cNvPr id="17" name="Picture 16"/>
          <p:cNvPicPr>
            <a:picLocks noChangeAspect="1"/>
          </p:cNvPicPr>
          <p:nvPr/>
        </p:nvPicPr>
        <p:blipFill rotWithShape="1">
          <a:blip r:embed="rId2"/>
          <a:srcRect l="32857" t="9063" r="8198" b="15254"/>
          <a:stretch>
            <a:fillRect/>
          </a:stretch>
        </p:blipFill>
        <p:spPr>
          <a:xfrm>
            <a:off x="6466840" y="3879215"/>
            <a:ext cx="913765" cy="880110"/>
          </a:xfrm>
          <a:prstGeom prst="rect">
            <a:avLst/>
          </a:prstGeom>
        </p:spPr>
      </p:pic>
      <p:sp>
        <p:nvSpPr>
          <p:cNvPr id="51" name="TextBox 50"/>
          <p:cNvSpPr txBox="1"/>
          <p:nvPr/>
        </p:nvSpPr>
        <p:spPr>
          <a:xfrm>
            <a:off x="5059941" y="1559051"/>
            <a:ext cx="1969770" cy="398780"/>
          </a:xfrm>
          <a:prstGeom prst="rect">
            <a:avLst/>
          </a:prstGeom>
          <a:noFill/>
        </p:spPr>
        <p:txBody>
          <a:bodyPr wrap="none" rtlCol="0">
            <a:spAutoFit/>
          </a:bodyPr>
          <a:lstStyle/>
          <a:p>
            <a:r>
              <a:rPr lang="en-US" sz="2000" dirty="0" err="1" smtClean="0">
                <a:latin typeface="+mj-lt"/>
              </a:rPr>
              <a:t>Khối</a:t>
            </a:r>
            <a:r>
              <a:rPr lang="en-US" sz="2000" dirty="0" smtClean="0">
                <a:latin typeface="+mj-lt"/>
              </a:rPr>
              <a:t> khuyếch đại </a:t>
            </a:r>
            <a:endParaRPr lang="en-US" sz="2000" dirty="0">
              <a:latin typeface="+mj-lt"/>
            </a:endParaRPr>
          </a:p>
        </p:txBody>
      </p:sp>
      <p:sp>
        <p:nvSpPr>
          <p:cNvPr id="19" name="Right Arrow 18"/>
          <p:cNvSpPr/>
          <p:nvPr/>
        </p:nvSpPr>
        <p:spPr>
          <a:xfrm rot="10800000">
            <a:off x="2571750" y="4000500"/>
            <a:ext cx="429260" cy="295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flipV="1">
            <a:off x="1699260" y="2936240"/>
            <a:ext cx="311785" cy="425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5400000">
            <a:off x="6595745" y="3016250"/>
            <a:ext cx="444500" cy="295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Arrow 68"/>
          <p:cNvSpPr/>
          <p:nvPr/>
        </p:nvSpPr>
        <p:spPr>
          <a:xfrm>
            <a:off x="5579110" y="4007485"/>
            <a:ext cx="391160"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endParaRPr lang="en-US"/>
          </a:p>
        </p:txBody>
      </p:sp>
      <p:pic>
        <p:nvPicPr>
          <p:cNvPr id="100" name="Content Placeholder 99"/>
          <p:cNvPicPr>
            <a:picLocks noChangeAspect="1"/>
          </p:cNvPicPr>
          <p:nvPr>
            <p:ph sz="half" idx="1"/>
          </p:nvPr>
        </p:nvPicPr>
        <p:blipFill>
          <a:blip r:embed="rId3"/>
          <a:stretch>
            <a:fillRect/>
          </a:stretch>
        </p:blipFill>
        <p:spPr>
          <a:xfrm>
            <a:off x="652145" y="3855720"/>
            <a:ext cx="1047115" cy="1047115"/>
          </a:xfrm>
          <a:prstGeom prst="rect">
            <a:avLst/>
          </a:prstGeom>
          <a:noFill/>
          <a:ln w="9525">
            <a:noFill/>
          </a:ln>
        </p:spPr>
      </p:pic>
      <p:pic>
        <p:nvPicPr>
          <p:cNvPr id="102" name="Content Placeholder 101"/>
          <p:cNvPicPr/>
          <p:nvPr>
            <p:ph sz="half" idx="2"/>
          </p:nvPr>
        </p:nvPicPr>
        <p:blipFill>
          <a:blip r:embed="rId4"/>
          <a:stretch>
            <a:fillRect/>
          </a:stretch>
        </p:blipFill>
        <p:spPr>
          <a:xfrm>
            <a:off x="1837690" y="1957705"/>
            <a:ext cx="995680" cy="859790"/>
          </a:xfrm>
          <a:prstGeom prst="rect">
            <a:avLst/>
          </a:prstGeom>
          <a:noFill/>
          <a:ln w="9525">
            <a:noFill/>
          </a:ln>
        </p:spPr>
      </p:pic>
      <p:pic>
        <p:nvPicPr>
          <p:cNvPr id="103" name="Picture 102"/>
          <p:cNvPicPr/>
          <p:nvPr/>
        </p:nvPicPr>
        <p:blipFill>
          <a:blip r:embed="rId5"/>
          <a:stretch>
            <a:fillRect/>
          </a:stretch>
        </p:blipFill>
        <p:spPr>
          <a:xfrm>
            <a:off x="2936240" y="1890395"/>
            <a:ext cx="846455" cy="878205"/>
          </a:xfrm>
          <a:prstGeom prst="rect">
            <a:avLst/>
          </a:prstGeom>
          <a:noFill/>
          <a:ln w="9525">
            <a:noFill/>
          </a:ln>
        </p:spPr>
      </p:pic>
      <p:pic>
        <p:nvPicPr>
          <p:cNvPr id="104" name="Picture 103"/>
          <p:cNvPicPr/>
          <p:nvPr/>
        </p:nvPicPr>
        <p:blipFill>
          <a:blip r:embed="rId6"/>
          <a:stretch>
            <a:fillRect/>
          </a:stretch>
        </p:blipFill>
        <p:spPr>
          <a:xfrm>
            <a:off x="5744845" y="2045970"/>
            <a:ext cx="837565" cy="801370"/>
          </a:xfrm>
          <a:prstGeom prst="rect">
            <a:avLst/>
          </a:prstGeom>
          <a:noFill/>
          <a:ln w="9525">
            <a:noFill/>
          </a:ln>
        </p:spPr>
      </p:pic>
      <p:pic>
        <p:nvPicPr>
          <p:cNvPr id="2" name="Picture 1"/>
          <p:cNvPicPr>
            <a:picLocks noChangeAspect="1"/>
          </p:cNvPicPr>
          <p:nvPr/>
        </p:nvPicPr>
        <p:blipFill>
          <a:blip r:embed="rId7"/>
          <a:stretch>
            <a:fillRect/>
          </a:stretch>
        </p:blipFill>
        <p:spPr>
          <a:xfrm>
            <a:off x="851535" y="1953260"/>
            <a:ext cx="883285" cy="804545"/>
          </a:xfrm>
          <a:prstGeom prst="rect">
            <a:avLst/>
          </a:prstGeom>
        </p:spPr>
      </p:pic>
      <p:sp>
        <p:nvSpPr>
          <p:cNvPr id="3" name="Right Arrow 2"/>
          <p:cNvSpPr/>
          <p:nvPr/>
        </p:nvSpPr>
        <p:spPr>
          <a:xfrm>
            <a:off x="3968750" y="2120265"/>
            <a:ext cx="444500" cy="295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Down Arrow 3"/>
          <p:cNvSpPr/>
          <p:nvPr/>
        </p:nvSpPr>
        <p:spPr>
          <a:xfrm flipV="1">
            <a:off x="3434080" y="3008630"/>
            <a:ext cx="311785" cy="425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Down Arrow 5"/>
          <p:cNvSpPr/>
          <p:nvPr/>
        </p:nvSpPr>
        <p:spPr>
          <a:xfrm flipV="1">
            <a:off x="5168900" y="3008630"/>
            <a:ext cx="311785" cy="425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Google Shape;129;p7"/>
          <p:cNvSpPr/>
          <p:nvPr/>
        </p:nvSpPr>
        <p:spPr>
          <a:xfrm>
            <a:off x="940797" y="184369"/>
            <a:ext cx="7262400" cy="510300"/>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dirty="0">
                <a:solidFill>
                  <a:srgbClr val="FFC000"/>
                </a:solidFill>
                <a:latin typeface="+mj-lt"/>
                <a:ea typeface="Arial" panose="020B0604020202020204"/>
                <a:cs typeface="Arial" panose="020B0604020202020204"/>
                <a:sym typeface="Arial" panose="020B0604020202020204"/>
              </a:rPr>
              <a:t>II. QUÁ TRÌNH THỰC HIỆN</a:t>
            </a:r>
            <a:endParaRPr sz="2800" dirty="0">
              <a:solidFill>
                <a:srgbClr val="FFC000"/>
              </a:solidFill>
              <a:latin typeface="+mj-lt"/>
              <a:ea typeface="Arial" panose="020B0604020202020204"/>
              <a:cs typeface="Arial" panose="020B0604020202020204"/>
              <a:sym typeface="Arial" panose="020B0604020202020204"/>
            </a:endParaRPr>
          </a:p>
        </p:txBody>
      </p:sp>
      <p:sp>
        <p:nvSpPr>
          <p:cNvPr id="5" name="Google Shape;103;p5"/>
          <p:cNvSpPr txBox="1"/>
          <p:nvPr/>
        </p:nvSpPr>
        <p:spPr>
          <a:xfrm>
            <a:off x="256774" y="694505"/>
            <a:ext cx="3895623" cy="461624"/>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dirty="0" smtClean="0">
                <a:solidFill>
                  <a:srgbClr val="FF0000"/>
                </a:solidFill>
                <a:latin typeface="+mj-lt"/>
                <a:ea typeface="Arial" panose="020B0604020202020204"/>
                <a:cs typeface="Arial" panose="020B0604020202020204" pitchFamily="34" charset="0"/>
                <a:sym typeface="Arial" panose="020B0604020202020204"/>
              </a:rPr>
              <a:t>4. THIẾT KẾ MÔ HÌNH</a:t>
            </a:r>
            <a:endParaRPr sz="2400" dirty="0">
              <a:solidFill>
                <a:srgbClr val="FF0000"/>
              </a:solidFill>
              <a:latin typeface="+mj-lt"/>
              <a:ea typeface="Arial" panose="020B0604020202020204"/>
              <a:cs typeface="Arial" panose="020B0604020202020204" pitchFamily="34" charset="0"/>
              <a:sym typeface="Arial" panose="020B0604020202020204"/>
            </a:endParaRPr>
          </a:p>
        </p:txBody>
      </p:sp>
      <p:sp>
        <p:nvSpPr>
          <p:cNvPr id="10" name="Text Box 9"/>
          <p:cNvSpPr txBox="1"/>
          <p:nvPr/>
        </p:nvSpPr>
        <p:spPr>
          <a:xfrm>
            <a:off x="714375" y="4039235"/>
            <a:ext cx="3195320" cy="645160"/>
          </a:xfrm>
          <a:prstGeom prst="rect">
            <a:avLst/>
          </a:prstGeom>
          <a:noFill/>
        </p:spPr>
        <p:txBody>
          <a:bodyPr wrap="square" rtlCol="0">
            <a:spAutoFit/>
          </a:bodyPr>
          <a:p>
            <a:pPr algn="ctr"/>
            <a:r>
              <a:rPr lang="en-US"/>
              <a:t>Hình 4.1 (a): Mặt trên của mô hình hệ thống 3d (mạch PCB)</a:t>
            </a:r>
            <a:endParaRPr lang="en-US"/>
          </a:p>
        </p:txBody>
      </p:sp>
      <p:sp>
        <p:nvSpPr>
          <p:cNvPr id="11" name="Text Box 10"/>
          <p:cNvSpPr txBox="1"/>
          <p:nvPr/>
        </p:nvSpPr>
        <p:spPr>
          <a:xfrm>
            <a:off x="5134610" y="4039235"/>
            <a:ext cx="3195320" cy="645160"/>
          </a:xfrm>
          <a:prstGeom prst="rect">
            <a:avLst/>
          </a:prstGeom>
          <a:noFill/>
        </p:spPr>
        <p:txBody>
          <a:bodyPr wrap="square" rtlCol="0">
            <a:spAutoFit/>
          </a:bodyPr>
          <a:p>
            <a:pPr algn="ctr"/>
            <a:r>
              <a:rPr lang="en-US"/>
              <a:t>Hình 4.1 (b): Mặt dưới của mô hình hệ thống 3d( mạch PCB)</a:t>
            </a:r>
            <a:endParaRPr lang="en-US"/>
          </a:p>
        </p:txBody>
      </p:sp>
      <p:pic>
        <p:nvPicPr>
          <p:cNvPr id="52" name="Picture 1"/>
          <p:cNvPicPr>
            <a:picLocks noChangeAspect="1"/>
          </p:cNvPicPr>
          <p:nvPr>
            <p:ph sz="half" idx="1"/>
          </p:nvPr>
        </p:nvPicPr>
        <p:blipFill>
          <a:blip r:embed="rId1"/>
          <a:stretch>
            <a:fillRect/>
          </a:stretch>
        </p:blipFill>
        <p:spPr>
          <a:xfrm>
            <a:off x="628650" y="1350010"/>
            <a:ext cx="3886200" cy="2783840"/>
          </a:xfrm>
          <a:prstGeom prst="rect">
            <a:avLst/>
          </a:prstGeom>
          <a:noFill/>
          <a:ln>
            <a:noFill/>
          </a:ln>
        </p:spPr>
      </p:pic>
      <p:pic>
        <p:nvPicPr>
          <p:cNvPr id="7" name="Content Placeholder 6"/>
          <p:cNvPicPr>
            <a:picLocks noChangeAspect="1"/>
          </p:cNvPicPr>
          <p:nvPr>
            <p:ph sz="half" idx="2"/>
          </p:nvPr>
        </p:nvPicPr>
        <p:blipFill>
          <a:blip r:embed="rId2"/>
          <a:stretch>
            <a:fillRect/>
          </a:stretch>
        </p:blipFill>
        <p:spPr>
          <a:xfrm>
            <a:off x="4789170" y="1283970"/>
            <a:ext cx="3886200" cy="27552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9;p7"/>
          <p:cNvSpPr/>
          <p:nvPr/>
        </p:nvSpPr>
        <p:spPr>
          <a:xfrm>
            <a:off x="940797" y="184369"/>
            <a:ext cx="7262400" cy="510300"/>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800" b="1" dirty="0">
                <a:solidFill>
                  <a:srgbClr val="FFC000"/>
                </a:solidFill>
                <a:latin typeface="+mj-lt"/>
                <a:ea typeface="Arial" panose="020B0604020202020204"/>
                <a:cs typeface="Arial" panose="020B0604020202020204"/>
                <a:sym typeface="Arial" panose="020B0604020202020204"/>
              </a:rPr>
              <a:t>II. QUÁ TRÌNH THỰC HIỆN</a:t>
            </a:r>
            <a:endParaRPr sz="2800" b="1" dirty="0">
              <a:solidFill>
                <a:srgbClr val="FFC000"/>
              </a:solidFill>
              <a:latin typeface="+mj-lt"/>
              <a:ea typeface="Arial" panose="020B0604020202020204"/>
              <a:cs typeface="Arial" panose="020B0604020202020204"/>
              <a:sym typeface="Arial" panose="020B0604020202020204"/>
            </a:endParaRPr>
          </a:p>
        </p:txBody>
      </p:sp>
      <p:sp>
        <p:nvSpPr>
          <p:cNvPr id="5" name="Google Shape;103;p5"/>
          <p:cNvSpPr txBox="1"/>
          <p:nvPr/>
        </p:nvSpPr>
        <p:spPr>
          <a:xfrm>
            <a:off x="264394" y="764355"/>
            <a:ext cx="453699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smtClean="0">
                <a:solidFill>
                  <a:srgbClr val="FF0000"/>
                </a:solidFill>
                <a:latin typeface="+mj-lt"/>
                <a:ea typeface="Arial" panose="020B0604020202020204"/>
                <a:cs typeface="Arial" panose="020B0604020202020204" pitchFamily="34" charset="0"/>
                <a:sym typeface="Arial" panose="020B0604020202020204"/>
              </a:rPr>
              <a:t>5. THIẾT KẾ MẠCH ĐIỀU KHIỂN</a:t>
            </a:r>
            <a:endParaRPr sz="2400" dirty="0">
              <a:solidFill>
                <a:srgbClr val="FF0000"/>
              </a:solidFill>
              <a:latin typeface="+mj-lt"/>
              <a:ea typeface="Arial" panose="020B0604020202020204"/>
              <a:cs typeface="Arial" panose="020B0604020202020204" pitchFamily="34" charset="0"/>
              <a:sym typeface="Arial" panose="020B0604020202020204"/>
            </a:endParaRPr>
          </a:p>
        </p:txBody>
      </p:sp>
      <p:sp>
        <p:nvSpPr>
          <p:cNvPr id="10" name="TextBox 9"/>
          <p:cNvSpPr txBox="1"/>
          <p:nvPr/>
        </p:nvSpPr>
        <p:spPr>
          <a:xfrm>
            <a:off x="4150360" y="810895"/>
            <a:ext cx="2717165" cy="368300"/>
          </a:xfrm>
          <a:prstGeom prst="rect">
            <a:avLst/>
          </a:prstGeom>
          <a:noFill/>
        </p:spPr>
        <p:txBody>
          <a:bodyPr wrap="square" rtlCol="0">
            <a:spAutoFit/>
          </a:bodyPr>
          <a:lstStyle/>
          <a:p>
            <a:r>
              <a:rPr lang="en-US" dirty="0">
                <a:latin typeface="+mj-lt"/>
              </a:rPr>
              <a:t>Sơ đồ nguyên lí</a:t>
            </a:r>
            <a:endParaRPr lang="en-US" dirty="0">
              <a:latin typeface="+mj-lt"/>
            </a:endParaRPr>
          </a:p>
        </p:txBody>
      </p:sp>
      <p:pic>
        <p:nvPicPr>
          <p:cNvPr id="8" name="Content Placeholder 7"/>
          <p:cNvPicPr>
            <a:picLocks noChangeAspect="1"/>
          </p:cNvPicPr>
          <p:nvPr>
            <p:ph sz="half" idx="1"/>
          </p:nvPr>
        </p:nvPicPr>
        <p:blipFill>
          <a:blip r:embed="rId1"/>
          <a:stretch>
            <a:fillRect/>
          </a:stretch>
        </p:blipFill>
        <p:spPr>
          <a:xfrm>
            <a:off x="737235" y="1118235"/>
            <a:ext cx="7696200" cy="386905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14"/>
          <p:cNvSpPr/>
          <p:nvPr/>
        </p:nvSpPr>
        <p:spPr>
          <a:xfrm>
            <a:off x="967200" y="148849"/>
            <a:ext cx="7262400" cy="444300"/>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800" b="1" dirty="0">
                <a:solidFill>
                  <a:srgbClr val="FFC000"/>
                </a:solidFill>
                <a:latin typeface="+mj-lt"/>
                <a:ea typeface="Arial" panose="020B0604020202020204"/>
                <a:cs typeface="Arial" panose="020B0604020202020204"/>
                <a:sym typeface="Arial" panose="020B0604020202020204"/>
              </a:rPr>
              <a:t>III. KẾT QUẢ</a:t>
            </a:r>
            <a:endParaRPr sz="2800" b="1" dirty="0">
              <a:solidFill>
                <a:srgbClr val="FFC000"/>
              </a:solidFill>
              <a:latin typeface="+mj-lt"/>
              <a:ea typeface="Arial" panose="020B0604020202020204"/>
              <a:cs typeface="Arial" panose="020B0604020202020204"/>
              <a:sym typeface="Arial" panose="020B0604020202020204"/>
            </a:endParaRPr>
          </a:p>
        </p:txBody>
      </p:sp>
      <p:sp>
        <p:nvSpPr>
          <p:cNvPr id="207" name="Google Shape;207;p14"/>
          <p:cNvSpPr txBox="1"/>
          <p:nvPr/>
        </p:nvSpPr>
        <p:spPr>
          <a:xfrm>
            <a:off x="452140" y="657905"/>
            <a:ext cx="7262400" cy="444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FF0000"/>
                </a:solidFill>
                <a:latin typeface="+mj-lt"/>
                <a:cs typeface="Arial" panose="020B0604020202020204" pitchFamily="34" charset="0"/>
              </a:rPr>
              <a:t>1. </a:t>
            </a:r>
            <a:r>
              <a:rPr lang="en-US" sz="2400" dirty="0" smtClean="0">
                <a:solidFill>
                  <a:srgbClr val="FF0000"/>
                </a:solidFill>
                <a:latin typeface="+mj-lt"/>
                <a:cs typeface="Arial" panose="020B0604020202020204" pitchFamily="34" charset="0"/>
              </a:rPr>
              <a:t>KẾT QUẢ THI CÔNG MẠCH ĐIỀU KHIỂN VÀ MÔ HÌNH</a:t>
            </a:r>
            <a:endParaRPr sz="2400" dirty="0">
              <a:solidFill>
                <a:srgbClr val="000000"/>
              </a:solidFill>
              <a:latin typeface="+mj-lt"/>
              <a:ea typeface="Arial" panose="020B0604020202020204"/>
              <a:cs typeface="Arial" panose="020B0604020202020204" pitchFamily="34" charset="0"/>
              <a:sym typeface="Arial" panose="020B0604020202020204"/>
            </a:endParaRPr>
          </a:p>
        </p:txBody>
      </p:sp>
      <p:sp>
        <p:nvSpPr>
          <p:cNvPr id="208" name="Google Shape;208;p14"/>
          <p:cNvSpPr/>
          <p:nvPr/>
        </p:nvSpPr>
        <p:spPr>
          <a:xfrm>
            <a:off x="7375234" y="1752913"/>
            <a:ext cx="184800" cy="723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100">
              <a:solidFill>
                <a:srgbClr val="000000"/>
              </a:solidFill>
              <a:latin typeface="Arial" panose="020B0604020202020204"/>
              <a:ea typeface="Arial" panose="020B0604020202020204"/>
              <a:cs typeface="Arial" panose="020B0604020202020204"/>
              <a:sym typeface="Arial" panose="020B0604020202020204"/>
            </a:endParaRPr>
          </a:p>
        </p:txBody>
      </p:sp>
      <p:pic>
        <p:nvPicPr>
          <p:cNvPr id="4" name="Picture 3"/>
          <p:cNvPicPr>
            <a:picLocks noChangeAspect="1"/>
          </p:cNvPicPr>
          <p:nvPr/>
        </p:nvPicPr>
        <p:blipFill>
          <a:blip r:embed="rId1"/>
          <a:stretch>
            <a:fillRect/>
          </a:stretch>
        </p:blipFill>
        <p:spPr>
          <a:xfrm>
            <a:off x="1316355" y="1292225"/>
            <a:ext cx="3482340" cy="3604260"/>
          </a:xfrm>
          <a:prstGeom prst="rect">
            <a:avLst/>
          </a:prstGeom>
        </p:spPr>
      </p:pic>
      <p:cxnSp>
        <p:nvCxnSpPr>
          <p:cNvPr id="10" name="Straight Connector 9"/>
          <p:cNvCxnSpPr/>
          <p:nvPr/>
        </p:nvCxnSpPr>
        <p:spPr>
          <a:xfrm flipH="1">
            <a:off x="1308735" y="1319530"/>
            <a:ext cx="15240" cy="126111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H="1">
            <a:off x="1316355" y="1300480"/>
            <a:ext cx="1480820" cy="1778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H="1">
            <a:off x="2743835" y="1285240"/>
            <a:ext cx="22860" cy="1311275"/>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V="1">
            <a:off x="1298575" y="2573020"/>
            <a:ext cx="1445260" cy="762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a:off x="2578735" y="2056130"/>
            <a:ext cx="7620" cy="1042035"/>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flipH="1" flipV="1">
            <a:off x="2578735" y="2061845"/>
            <a:ext cx="1097280" cy="635"/>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flipV="1">
            <a:off x="2586355" y="3090545"/>
            <a:ext cx="1118235" cy="76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flipH="1">
            <a:off x="3676015" y="2049145"/>
            <a:ext cx="7620" cy="1042035"/>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2807335" y="3654425"/>
            <a:ext cx="8255" cy="59309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flipH="1">
            <a:off x="2644775" y="4246880"/>
            <a:ext cx="153670" cy="63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flipH="1">
            <a:off x="2644775" y="3643630"/>
            <a:ext cx="7620" cy="6013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p:cNvCxnSpPr/>
          <p:nvPr/>
        </p:nvCxnSpPr>
        <p:spPr>
          <a:xfrm flipH="1" flipV="1">
            <a:off x="2653030" y="3654425"/>
            <a:ext cx="168275" cy="1905"/>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flipH="1">
            <a:off x="2890520" y="3674745"/>
            <a:ext cx="8255" cy="593090"/>
          </a:xfrm>
          <a:prstGeom prst="line">
            <a:avLst/>
          </a:prstGeom>
        </p:spPr>
        <p:style>
          <a:lnRef idx="2">
            <a:schemeClr val="accent5"/>
          </a:lnRef>
          <a:fillRef idx="0">
            <a:schemeClr val="accent5"/>
          </a:fillRef>
          <a:effectRef idx="1">
            <a:schemeClr val="accent5"/>
          </a:effectRef>
          <a:fontRef idx="minor">
            <a:schemeClr val="tx1"/>
          </a:fontRef>
        </p:style>
      </p:cxnSp>
      <p:cxnSp>
        <p:nvCxnSpPr>
          <p:cNvPr id="29" name="Straight Connector 28"/>
          <p:cNvCxnSpPr/>
          <p:nvPr/>
        </p:nvCxnSpPr>
        <p:spPr>
          <a:xfrm flipH="1">
            <a:off x="3082925" y="3674745"/>
            <a:ext cx="8255" cy="593090"/>
          </a:xfrm>
          <a:prstGeom prst="line">
            <a:avLst/>
          </a:prstGeom>
        </p:spPr>
        <p:style>
          <a:lnRef idx="2">
            <a:schemeClr val="accent5"/>
          </a:lnRef>
          <a:fillRef idx="0">
            <a:schemeClr val="accent5"/>
          </a:fillRef>
          <a:effectRef idx="1">
            <a:schemeClr val="accent5"/>
          </a:effectRef>
          <a:fontRef idx="minor">
            <a:schemeClr val="tx1"/>
          </a:fontRef>
        </p:style>
      </p:cxnSp>
      <p:cxnSp>
        <p:nvCxnSpPr>
          <p:cNvPr id="31" name="Straight Connector 30"/>
          <p:cNvCxnSpPr/>
          <p:nvPr/>
        </p:nvCxnSpPr>
        <p:spPr>
          <a:xfrm flipH="1">
            <a:off x="2893695" y="3673475"/>
            <a:ext cx="20002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2" name="Straight Connector 31"/>
          <p:cNvCxnSpPr/>
          <p:nvPr/>
        </p:nvCxnSpPr>
        <p:spPr>
          <a:xfrm flipH="1">
            <a:off x="2882900" y="4267835"/>
            <a:ext cx="200025"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3" name="Straight Connector 32"/>
          <p:cNvCxnSpPr/>
          <p:nvPr/>
        </p:nvCxnSpPr>
        <p:spPr>
          <a:xfrm flipH="1">
            <a:off x="3275330" y="3656330"/>
            <a:ext cx="8255" cy="593090"/>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p:nvPr/>
        </p:nvCxnSpPr>
        <p:spPr>
          <a:xfrm flipH="1">
            <a:off x="3493770" y="3656330"/>
            <a:ext cx="8255" cy="593090"/>
          </a:xfrm>
          <a:prstGeom prst="line">
            <a:avLst/>
          </a:prstGeom>
        </p:spPr>
        <p:style>
          <a:lnRef idx="3">
            <a:schemeClr val="accent2"/>
          </a:lnRef>
          <a:fillRef idx="0">
            <a:schemeClr val="accent2"/>
          </a:fillRef>
          <a:effectRef idx="2">
            <a:schemeClr val="accent2"/>
          </a:effectRef>
          <a:fontRef idx="minor">
            <a:schemeClr val="tx1"/>
          </a:fontRef>
        </p:style>
      </p:cxnSp>
      <p:cxnSp>
        <p:nvCxnSpPr>
          <p:cNvPr id="35" name="Straight Connector 34"/>
          <p:cNvCxnSpPr/>
          <p:nvPr/>
        </p:nvCxnSpPr>
        <p:spPr>
          <a:xfrm flipH="1">
            <a:off x="3282950" y="3656330"/>
            <a:ext cx="22034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p:nvPr/>
        </p:nvCxnSpPr>
        <p:spPr>
          <a:xfrm flipH="1" flipV="1">
            <a:off x="3275330" y="4243070"/>
            <a:ext cx="218440" cy="1905"/>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p:nvPr/>
        </p:nvCxnSpPr>
        <p:spPr>
          <a:xfrm flipH="1">
            <a:off x="3953510" y="3409950"/>
            <a:ext cx="1905" cy="1409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8" name="Straight Connector 37"/>
          <p:cNvCxnSpPr/>
          <p:nvPr/>
        </p:nvCxnSpPr>
        <p:spPr>
          <a:xfrm>
            <a:off x="4159885" y="3409950"/>
            <a:ext cx="5080" cy="1419860"/>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Straight Connector 38"/>
          <p:cNvCxnSpPr/>
          <p:nvPr/>
        </p:nvCxnSpPr>
        <p:spPr>
          <a:xfrm flipH="1" flipV="1">
            <a:off x="3955415" y="4817745"/>
            <a:ext cx="218440" cy="1905"/>
          </a:xfrm>
          <a:prstGeom prst="line">
            <a:avLst/>
          </a:prstGeom>
        </p:spPr>
        <p:style>
          <a:lnRef idx="3">
            <a:schemeClr val="accent2"/>
          </a:lnRef>
          <a:fillRef idx="0">
            <a:schemeClr val="accent2"/>
          </a:fillRef>
          <a:effectRef idx="2">
            <a:schemeClr val="accent2"/>
          </a:effectRef>
          <a:fontRef idx="minor">
            <a:schemeClr val="tx1"/>
          </a:fontRef>
        </p:style>
      </p:cxnSp>
      <p:cxnSp>
        <p:nvCxnSpPr>
          <p:cNvPr id="40" name="Straight Connector 39"/>
          <p:cNvCxnSpPr/>
          <p:nvPr/>
        </p:nvCxnSpPr>
        <p:spPr>
          <a:xfrm flipH="1" flipV="1">
            <a:off x="3953510" y="3408045"/>
            <a:ext cx="218440" cy="190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p:cNvCxnSpPr/>
          <p:nvPr/>
        </p:nvCxnSpPr>
        <p:spPr>
          <a:xfrm>
            <a:off x="2220595" y="3989070"/>
            <a:ext cx="635" cy="34036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2432685" y="3989070"/>
            <a:ext cx="635" cy="340360"/>
          </a:xfrm>
          <a:prstGeom prst="line">
            <a:avLst/>
          </a:prstGeom>
        </p:spPr>
        <p:style>
          <a:lnRef idx="3">
            <a:schemeClr val="accent2"/>
          </a:lnRef>
          <a:fillRef idx="0">
            <a:schemeClr val="accent2"/>
          </a:fillRef>
          <a:effectRef idx="2">
            <a:schemeClr val="accent2"/>
          </a:effectRef>
          <a:fontRef idx="minor">
            <a:schemeClr val="tx1"/>
          </a:fontRef>
        </p:style>
      </p:cxnSp>
      <p:cxnSp>
        <p:nvCxnSpPr>
          <p:cNvPr id="43" name="Straight Connector 42"/>
          <p:cNvCxnSpPr/>
          <p:nvPr/>
        </p:nvCxnSpPr>
        <p:spPr>
          <a:xfrm flipH="1" flipV="1">
            <a:off x="2221230" y="4327525"/>
            <a:ext cx="218440" cy="1905"/>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flipV="1">
            <a:off x="2214245" y="3989070"/>
            <a:ext cx="218440" cy="1905"/>
          </a:xfrm>
          <a:prstGeom prst="line">
            <a:avLst/>
          </a:prstGeom>
        </p:spPr>
        <p:style>
          <a:lnRef idx="3">
            <a:schemeClr val="accent2"/>
          </a:lnRef>
          <a:fillRef idx="0">
            <a:schemeClr val="accent2"/>
          </a:fillRef>
          <a:effectRef idx="2">
            <a:schemeClr val="accent2"/>
          </a:effectRef>
          <a:fontRef idx="minor">
            <a:schemeClr val="tx1"/>
          </a:fontRef>
        </p:style>
      </p:cxnSp>
      <p:cxnSp>
        <p:nvCxnSpPr>
          <p:cNvPr id="45" name="Straight Connector 44"/>
          <p:cNvCxnSpPr/>
          <p:nvPr/>
        </p:nvCxnSpPr>
        <p:spPr>
          <a:xfrm flipH="1" flipV="1">
            <a:off x="1678305" y="3587750"/>
            <a:ext cx="390525" cy="2540"/>
          </a:xfrm>
          <a:prstGeom prst="line">
            <a:avLst/>
          </a:prstGeom>
        </p:spPr>
        <p:style>
          <a:lnRef idx="3">
            <a:schemeClr val="accent3"/>
          </a:lnRef>
          <a:fillRef idx="0">
            <a:schemeClr val="accent3"/>
          </a:fillRef>
          <a:effectRef idx="2">
            <a:schemeClr val="accent3"/>
          </a:effectRef>
          <a:fontRef idx="minor">
            <a:schemeClr val="tx1"/>
          </a:fontRef>
        </p:style>
      </p:cxnSp>
      <p:cxnSp>
        <p:nvCxnSpPr>
          <p:cNvPr id="46" name="Straight Connector 45"/>
          <p:cNvCxnSpPr/>
          <p:nvPr/>
        </p:nvCxnSpPr>
        <p:spPr>
          <a:xfrm flipH="1" flipV="1">
            <a:off x="1678305" y="3793490"/>
            <a:ext cx="390525" cy="2540"/>
          </a:xfrm>
          <a:prstGeom prst="line">
            <a:avLst/>
          </a:prstGeom>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a:xfrm>
            <a:off x="1678305" y="3587750"/>
            <a:ext cx="3175" cy="210820"/>
          </a:xfrm>
          <a:prstGeom prst="line">
            <a:avLst/>
          </a:prstGeom>
        </p:spPr>
        <p:style>
          <a:lnRef idx="3">
            <a:schemeClr val="accent3"/>
          </a:lnRef>
          <a:fillRef idx="0">
            <a:schemeClr val="accent3"/>
          </a:fillRef>
          <a:effectRef idx="2">
            <a:schemeClr val="accent3"/>
          </a:effectRef>
          <a:fontRef idx="minor">
            <a:schemeClr val="tx1"/>
          </a:fontRef>
        </p:style>
      </p:cxnSp>
      <p:cxnSp>
        <p:nvCxnSpPr>
          <p:cNvPr id="48" name="Straight Connector 47"/>
          <p:cNvCxnSpPr/>
          <p:nvPr/>
        </p:nvCxnSpPr>
        <p:spPr>
          <a:xfrm>
            <a:off x="2068195" y="3587750"/>
            <a:ext cx="635" cy="2159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9" name="Straight Connector 48"/>
          <p:cNvCxnSpPr/>
          <p:nvPr/>
        </p:nvCxnSpPr>
        <p:spPr>
          <a:xfrm>
            <a:off x="1550670" y="3906520"/>
            <a:ext cx="635" cy="340360"/>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p:cNvCxnSpPr/>
          <p:nvPr/>
        </p:nvCxnSpPr>
        <p:spPr>
          <a:xfrm>
            <a:off x="1755775" y="3906520"/>
            <a:ext cx="635" cy="340360"/>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H="1" flipV="1">
            <a:off x="1550670" y="3906520"/>
            <a:ext cx="218440" cy="1905"/>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H="1" flipV="1">
            <a:off x="1537970" y="4249420"/>
            <a:ext cx="218440" cy="1905"/>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p:cNvCxnSpPr/>
          <p:nvPr/>
        </p:nvCxnSpPr>
        <p:spPr>
          <a:xfrm flipH="1">
            <a:off x="2016760" y="4441190"/>
            <a:ext cx="7620" cy="416560"/>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Straight Connector 53"/>
          <p:cNvCxnSpPr/>
          <p:nvPr/>
        </p:nvCxnSpPr>
        <p:spPr>
          <a:xfrm flipH="1">
            <a:off x="2669540" y="4433570"/>
            <a:ext cx="2540" cy="424180"/>
          </a:xfrm>
          <a:prstGeom prst="line">
            <a:avLst/>
          </a:prstGeom>
        </p:spPr>
        <p:style>
          <a:lnRef idx="3">
            <a:schemeClr val="accent2"/>
          </a:lnRef>
          <a:fillRef idx="0">
            <a:schemeClr val="accent2"/>
          </a:fillRef>
          <a:effectRef idx="2">
            <a:schemeClr val="accent2"/>
          </a:effectRef>
          <a:fontRef idx="minor">
            <a:schemeClr val="tx1"/>
          </a:fontRef>
        </p:style>
      </p:cxnSp>
      <p:cxnSp>
        <p:nvCxnSpPr>
          <p:cNvPr id="55" name="Straight Connector 54"/>
          <p:cNvCxnSpPr/>
          <p:nvPr/>
        </p:nvCxnSpPr>
        <p:spPr>
          <a:xfrm flipH="1">
            <a:off x="2016760" y="4433570"/>
            <a:ext cx="668020" cy="5080"/>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Straight Connector 55"/>
          <p:cNvCxnSpPr/>
          <p:nvPr/>
        </p:nvCxnSpPr>
        <p:spPr>
          <a:xfrm flipH="1">
            <a:off x="2004060" y="4852670"/>
            <a:ext cx="668020" cy="5080"/>
          </a:xfrm>
          <a:prstGeom prst="line">
            <a:avLst/>
          </a:prstGeom>
        </p:spPr>
        <p:style>
          <a:lnRef idx="3">
            <a:schemeClr val="accent2"/>
          </a:lnRef>
          <a:fillRef idx="0">
            <a:schemeClr val="accent2"/>
          </a:fillRef>
          <a:effectRef idx="2">
            <a:schemeClr val="accent2"/>
          </a:effectRef>
          <a:fontRef idx="minor">
            <a:schemeClr val="tx1"/>
          </a:fontRef>
        </p:style>
      </p:cxnSp>
      <p:cxnSp>
        <p:nvCxnSpPr>
          <p:cNvPr id="57" name="Straight Connector 56"/>
          <p:cNvCxnSpPr/>
          <p:nvPr/>
        </p:nvCxnSpPr>
        <p:spPr>
          <a:xfrm>
            <a:off x="2219960" y="3333115"/>
            <a:ext cx="1905" cy="384175"/>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a:xfrm flipH="1">
            <a:off x="2503805" y="3334385"/>
            <a:ext cx="1270" cy="398145"/>
          </a:xfrm>
          <a:prstGeom prst="line">
            <a:avLst/>
          </a:prstGeom>
        </p:spPr>
        <p:style>
          <a:lnRef idx="3">
            <a:schemeClr val="accent2"/>
          </a:lnRef>
          <a:fillRef idx="0">
            <a:schemeClr val="accent2"/>
          </a:fillRef>
          <a:effectRef idx="2">
            <a:schemeClr val="accent2"/>
          </a:effectRef>
          <a:fontRef idx="minor">
            <a:schemeClr val="tx1"/>
          </a:fontRef>
        </p:style>
      </p:cxnSp>
      <p:cxnSp>
        <p:nvCxnSpPr>
          <p:cNvPr id="59" name="Straight Connector 58"/>
          <p:cNvCxnSpPr/>
          <p:nvPr/>
        </p:nvCxnSpPr>
        <p:spPr>
          <a:xfrm flipH="1">
            <a:off x="2214245" y="3714750"/>
            <a:ext cx="299720" cy="635"/>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Straight Connector 59"/>
          <p:cNvCxnSpPr/>
          <p:nvPr/>
        </p:nvCxnSpPr>
        <p:spPr>
          <a:xfrm flipH="1">
            <a:off x="2214245" y="3334385"/>
            <a:ext cx="299720" cy="635"/>
          </a:xfrm>
          <a:prstGeom prst="line">
            <a:avLst/>
          </a:prstGeom>
        </p:spPr>
        <p:style>
          <a:lnRef idx="3">
            <a:schemeClr val="accent2"/>
          </a:lnRef>
          <a:fillRef idx="0">
            <a:schemeClr val="accent2"/>
          </a:fillRef>
          <a:effectRef idx="2">
            <a:schemeClr val="accent2"/>
          </a:effectRef>
          <a:fontRef idx="minor">
            <a:schemeClr val="tx1"/>
          </a:fontRef>
        </p:style>
      </p:cxnSp>
      <p:sp>
        <p:nvSpPr>
          <p:cNvPr id="61" name="Text Box 60"/>
          <p:cNvSpPr txBox="1"/>
          <p:nvPr/>
        </p:nvSpPr>
        <p:spPr>
          <a:xfrm>
            <a:off x="1441450" y="4189095"/>
            <a:ext cx="96520" cy="368300"/>
          </a:xfrm>
          <a:prstGeom prst="rect">
            <a:avLst/>
          </a:prstGeom>
          <a:noFill/>
        </p:spPr>
        <p:txBody>
          <a:bodyPr wrap="square" rtlCol="0">
            <a:spAutoFit/>
          </a:bodyPr>
          <a:p>
            <a:r>
              <a:rPr lang="en-US"/>
              <a:t>1</a:t>
            </a:r>
            <a:endParaRPr lang="en-US"/>
          </a:p>
        </p:txBody>
      </p:sp>
      <p:sp>
        <p:nvSpPr>
          <p:cNvPr id="62" name="Text Box 61"/>
          <p:cNvSpPr txBox="1"/>
          <p:nvPr/>
        </p:nvSpPr>
        <p:spPr>
          <a:xfrm>
            <a:off x="1501140" y="3470910"/>
            <a:ext cx="99695" cy="368300"/>
          </a:xfrm>
          <a:prstGeom prst="rect">
            <a:avLst/>
          </a:prstGeom>
          <a:noFill/>
        </p:spPr>
        <p:txBody>
          <a:bodyPr wrap="square" rtlCol="0">
            <a:spAutoFit/>
            <a:scene3d>
              <a:camera prst="orthographicFront"/>
              <a:lightRig rig="threePt" dir="t"/>
            </a:scene3d>
          </a:bodyPr>
          <a:p>
            <a:r>
              <a:rPr lang="en-US">
                <a:solidFill>
                  <a:schemeClr val="tx1"/>
                </a:solidFill>
                <a:effectLst>
                  <a:outerShdw blurRad="38100" dist="19050" dir="2700000" algn="tl" rotWithShape="0">
                    <a:schemeClr val="dk1">
                      <a:alpha val="40000"/>
                    </a:schemeClr>
                  </a:outerShdw>
                </a:effectLst>
              </a:rPr>
              <a:t>2</a:t>
            </a:r>
            <a:endParaRPr lang="en-US">
              <a:solidFill>
                <a:schemeClr val="tx1"/>
              </a:solidFill>
              <a:effectLst>
                <a:outerShdw blurRad="38100" dist="19050" dir="2700000" algn="tl" rotWithShape="0">
                  <a:schemeClr val="dk1">
                    <a:alpha val="40000"/>
                  </a:schemeClr>
                </a:outerShdw>
              </a:effectLst>
            </a:endParaRPr>
          </a:p>
        </p:txBody>
      </p:sp>
      <p:sp>
        <p:nvSpPr>
          <p:cNvPr id="65" name="Text Box 64"/>
          <p:cNvSpPr txBox="1"/>
          <p:nvPr/>
        </p:nvSpPr>
        <p:spPr>
          <a:xfrm>
            <a:off x="2024380" y="3219450"/>
            <a:ext cx="121920" cy="368300"/>
          </a:xfrm>
          <a:prstGeom prst="rect">
            <a:avLst/>
          </a:prstGeom>
          <a:noFill/>
        </p:spPr>
        <p:txBody>
          <a:bodyPr wrap="square" rtlCol="0">
            <a:spAutoFit/>
          </a:bodyPr>
          <a:p>
            <a:r>
              <a:rPr lang="en-US"/>
              <a:t>3</a:t>
            </a:r>
            <a:endParaRPr lang="en-US"/>
          </a:p>
        </p:txBody>
      </p:sp>
      <p:sp>
        <p:nvSpPr>
          <p:cNvPr id="66" name="Text Box 65"/>
          <p:cNvSpPr txBox="1"/>
          <p:nvPr/>
        </p:nvSpPr>
        <p:spPr>
          <a:xfrm>
            <a:off x="2613660" y="3275330"/>
            <a:ext cx="153035" cy="368300"/>
          </a:xfrm>
          <a:prstGeom prst="rect">
            <a:avLst/>
          </a:prstGeom>
          <a:noFill/>
        </p:spPr>
        <p:txBody>
          <a:bodyPr wrap="square" rtlCol="0">
            <a:spAutoFit/>
          </a:bodyPr>
          <a:p>
            <a:r>
              <a:rPr lang="en-US"/>
              <a:t>4</a:t>
            </a:r>
            <a:endParaRPr lang="en-US"/>
          </a:p>
        </p:txBody>
      </p:sp>
      <p:sp>
        <p:nvSpPr>
          <p:cNvPr id="67" name="Text Box 66"/>
          <p:cNvSpPr txBox="1"/>
          <p:nvPr/>
        </p:nvSpPr>
        <p:spPr>
          <a:xfrm>
            <a:off x="2882900" y="3275330"/>
            <a:ext cx="175260" cy="368300"/>
          </a:xfrm>
          <a:prstGeom prst="rect">
            <a:avLst/>
          </a:prstGeom>
          <a:noFill/>
        </p:spPr>
        <p:txBody>
          <a:bodyPr wrap="square" rtlCol="0">
            <a:spAutoFit/>
          </a:bodyPr>
          <a:p>
            <a:r>
              <a:rPr lang="en-US"/>
              <a:t>5</a:t>
            </a:r>
            <a:endParaRPr lang="en-US"/>
          </a:p>
        </p:txBody>
      </p:sp>
      <p:sp>
        <p:nvSpPr>
          <p:cNvPr id="68" name="Text Box 67"/>
          <p:cNvSpPr txBox="1"/>
          <p:nvPr/>
        </p:nvSpPr>
        <p:spPr>
          <a:xfrm>
            <a:off x="3234055" y="3275330"/>
            <a:ext cx="228600" cy="368300"/>
          </a:xfrm>
          <a:prstGeom prst="rect">
            <a:avLst/>
          </a:prstGeom>
          <a:noFill/>
        </p:spPr>
        <p:txBody>
          <a:bodyPr wrap="square" rtlCol="0">
            <a:spAutoFit/>
          </a:bodyPr>
          <a:p>
            <a:r>
              <a:rPr lang="en-US"/>
              <a:t>6</a:t>
            </a:r>
            <a:endParaRPr lang="en-US"/>
          </a:p>
        </p:txBody>
      </p:sp>
      <p:sp>
        <p:nvSpPr>
          <p:cNvPr id="69" name="Text Box 68"/>
          <p:cNvSpPr txBox="1"/>
          <p:nvPr/>
        </p:nvSpPr>
        <p:spPr>
          <a:xfrm>
            <a:off x="3828415" y="3102610"/>
            <a:ext cx="153035" cy="368300"/>
          </a:xfrm>
          <a:prstGeom prst="rect">
            <a:avLst/>
          </a:prstGeom>
          <a:noFill/>
        </p:spPr>
        <p:txBody>
          <a:bodyPr wrap="square" rtlCol="0">
            <a:spAutoFit/>
          </a:bodyPr>
          <a:p>
            <a:r>
              <a:rPr lang="en-US"/>
              <a:t>7</a:t>
            </a:r>
            <a:endParaRPr lang="en-US"/>
          </a:p>
        </p:txBody>
      </p:sp>
      <p:sp>
        <p:nvSpPr>
          <p:cNvPr id="70" name="Text Box 69"/>
          <p:cNvSpPr txBox="1"/>
          <p:nvPr/>
        </p:nvSpPr>
        <p:spPr>
          <a:xfrm>
            <a:off x="2586355" y="4433570"/>
            <a:ext cx="537210" cy="368300"/>
          </a:xfrm>
          <a:prstGeom prst="rect">
            <a:avLst/>
          </a:prstGeom>
          <a:noFill/>
        </p:spPr>
        <p:txBody>
          <a:bodyPr wrap="square" rtlCol="0">
            <a:spAutoFit/>
          </a:bodyPr>
          <a:p>
            <a:r>
              <a:rPr lang="en-US"/>
              <a:t>9</a:t>
            </a:r>
            <a:endParaRPr lang="en-US"/>
          </a:p>
        </p:txBody>
      </p:sp>
      <p:sp>
        <p:nvSpPr>
          <p:cNvPr id="71" name="Text Box 70"/>
          <p:cNvSpPr txBox="1"/>
          <p:nvPr/>
        </p:nvSpPr>
        <p:spPr>
          <a:xfrm>
            <a:off x="2164080" y="3714750"/>
            <a:ext cx="480695" cy="368300"/>
          </a:xfrm>
          <a:prstGeom prst="rect">
            <a:avLst/>
          </a:prstGeom>
          <a:noFill/>
        </p:spPr>
        <p:txBody>
          <a:bodyPr wrap="square" rtlCol="0">
            <a:spAutoFit/>
          </a:bodyPr>
          <a:p>
            <a:r>
              <a:rPr lang="en-US"/>
              <a:t>11</a:t>
            </a:r>
            <a:endParaRPr lang="en-US"/>
          </a:p>
        </p:txBody>
      </p:sp>
      <p:sp>
        <p:nvSpPr>
          <p:cNvPr id="72" name="Text Box 71"/>
          <p:cNvSpPr txBox="1"/>
          <p:nvPr/>
        </p:nvSpPr>
        <p:spPr>
          <a:xfrm>
            <a:off x="4173855" y="3673475"/>
            <a:ext cx="452755" cy="368300"/>
          </a:xfrm>
          <a:prstGeom prst="rect">
            <a:avLst/>
          </a:prstGeom>
          <a:noFill/>
        </p:spPr>
        <p:txBody>
          <a:bodyPr wrap="square" rtlCol="0">
            <a:spAutoFit/>
          </a:bodyPr>
          <a:p>
            <a:r>
              <a:rPr lang="en-US"/>
              <a:t>8</a:t>
            </a:r>
            <a:endParaRPr lang="en-US"/>
          </a:p>
        </p:txBody>
      </p:sp>
      <p:sp>
        <p:nvSpPr>
          <p:cNvPr id="73" name="Text Box 72"/>
          <p:cNvSpPr txBox="1"/>
          <p:nvPr/>
        </p:nvSpPr>
        <p:spPr>
          <a:xfrm>
            <a:off x="3307080" y="2062480"/>
            <a:ext cx="608965" cy="368300"/>
          </a:xfrm>
          <a:prstGeom prst="rect">
            <a:avLst/>
          </a:prstGeom>
          <a:noFill/>
        </p:spPr>
        <p:txBody>
          <a:bodyPr wrap="square" rtlCol="0">
            <a:spAutoFit/>
          </a:bodyPr>
          <a:p>
            <a:r>
              <a:rPr lang="en-US"/>
              <a:t>10</a:t>
            </a:r>
            <a:endParaRPr lang="en-US"/>
          </a:p>
        </p:txBody>
      </p:sp>
      <p:sp>
        <p:nvSpPr>
          <p:cNvPr id="74" name="Text Box 73"/>
          <p:cNvSpPr txBox="1"/>
          <p:nvPr/>
        </p:nvSpPr>
        <p:spPr>
          <a:xfrm>
            <a:off x="1600835" y="2228215"/>
            <a:ext cx="523875" cy="368300"/>
          </a:xfrm>
          <a:prstGeom prst="rect">
            <a:avLst/>
          </a:prstGeom>
          <a:noFill/>
        </p:spPr>
        <p:txBody>
          <a:bodyPr wrap="square" rtlCol="0">
            <a:spAutoFit/>
            <a:scene3d>
              <a:camera prst="orthographicFront"/>
              <a:lightRig rig="threePt" dir="t"/>
            </a:scene3d>
          </a:bodyPr>
          <a:p>
            <a:r>
              <a:rPr lang="en-US">
                <a:solidFill>
                  <a:schemeClr val="bg2"/>
                </a:solidFill>
                <a:effectLst>
                  <a:innerShdw blurRad="63500" dist="50800" dir="13500000">
                    <a:srgbClr val="000000">
                      <a:alpha val="50000"/>
                    </a:srgbClr>
                  </a:innerShdw>
                </a:effectLst>
              </a:rPr>
              <a:t>11</a:t>
            </a:r>
            <a:endParaRPr lang="en-US">
              <a:solidFill>
                <a:schemeClr val="bg2"/>
              </a:solidFill>
              <a:effectLst>
                <a:innerShdw blurRad="63500" dist="50800" dir="13500000">
                  <a:srgbClr val="000000">
                    <a:alpha val="50000"/>
                  </a:srgbClr>
                </a:innerShdw>
              </a:effectLst>
            </a:endParaRPr>
          </a:p>
        </p:txBody>
      </p:sp>
      <p:sp>
        <p:nvSpPr>
          <p:cNvPr id="75" name="Text Box 74"/>
          <p:cNvSpPr txBox="1"/>
          <p:nvPr/>
        </p:nvSpPr>
        <p:spPr>
          <a:xfrm>
            <a:off x="5341620" y="1299210"/>
            <a:ext cx="2989580" cy="3138170"/>
          </a:xfrm>
          <a:prstGeom prst="rect">
            <a:avLst/>
          </a:prstGeom>
          <a:noFill/>
        </p:spPr>
        <p:txBody>
          <a:bodyPr wrap="square" rtlCol="0">
            <a:spAutoFit/>
          </a:bodyPr>
          <a:p>
            <a:r>
              <a:rPr lang="en-US"/>
              <a:t>1, ic ổn áp 7805</a:t>
            </a:r>
            <a:endParaRPr lang="en-US"/>
          </a:p>
          <a:p>
            <a:r>
              <a:rPr lang="en-US"/>
              <a:t>2, diode cầu 3A</a:t>
            </a:r>
            <a:endParaRPr lang="en-US"/>
          </a:p>
          <a:p>
            <a:r>
              <a:rPr lang="en-US"/>
              <a:t>3, switch đổi trạng thái</a:t>
            </a:r>
            <a:endParaRPr lang="en-US"/>
          </a:p>
          <a:p>
            <a:r>
              <a:rPr lang="en-US"/>
              <a:t>4, ic74ls193</a:t>
            </a:r>
            <a:endParaRPr lang="en-US"/>
          </a:p>
          <a:p>
            <a:r>
              <a:rPr lang="en-US"/>
              <a:t>5, ic74ls138</a:t>
            </a:r>
            <a:endParaRPr lang="en-US"/>
          </a:p>
          <a:p>
            <a:r>
              <a:rPr lang="en-US"/>
              <a:t>6, ic74hc14</a:t>
            </a:r>
            <a:endParaRPr lang="en-US"/>
          </a:p>
          <a:p>
            <a:r>
              <a:rPr lang="en-US"/>
              <a:t>7,  transistor tip122</a:t>
            </a:r>
            <a:endParaRPr lang="en-US"/>
          </a:p>
          <a:p>
            <a:r>
              <a:rPr lang="en-US"/>
              <a:t>8, header gắn động cơ bước</a:t>
            </a:r>
            <a:endParaRPr lang="en-US"/>
          </a:p>
          <a:p>
            <a:r>
              <a:rPr lang="en-US"/>
              <a:t>9, biến trở 50k</a:t>
            </a:r>
            <a:endParaRPr lang="en-US"/>
          </a:p>
          <a:p>
            <a:r>
              <a:rPr lang="en-US"/>
              <a:t>10, Động cơ bước</a:t>
            </a:r>
            <a:endParaRPr lang="en-US"/>
          </a:p>
          <a:p>
            <a:r>
              <a:rPr lang="en-US"/>
              <a:t>11, Biến áp</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 name="Google Shape;206;p14"/>
          <p:cNvSpPr/>
          <p:nvPr/>
        </p:nvSpPr>
        <p:spPr>
          <a:xfrm>
            <a:off x="967200" y="148849"/>
            <a:ext cx="7262400" cy="444300"/>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mj-lt"/>
                <a:ea typeface="Arial" panose="020B0604020202020204"/>
                <a:cs typeface="Arial" panose="020B0604020202020204"/>
                <a:sym typeface="Arial" panose="020B0604020202020204"/>
              </a:rPr>
              <a:t>III. KẾT QUẢ</a:t>
            </a:r>
            <a:endParaRPr sz="2800" b="1" dirty="0">
              <a:solidFill>
                <a:srgbClr val="FFC000"/>
              </a:solidFill>
              <a:latin typeface="+mj-lt"/>
              <a:ea typeface="Arial" panose="020B0604020202020204"/>
              <a:cs typeface="Arial" panose="020B0604020202020204"/>
              <a:sym typeface="Arial" panose="020B0604020202020204"/>
            </a:endParaRPr>
          </a:p>
        </p:txBody>
      </p:sp>
      <p:sp>
        <p:nvSpPr>
          <p:cNvPr id="207" name="Google Shape;207;p14"/>
          <p:cNvSpPr txBox="1"/>
          <p:nvPr/>
        </p:nvSpPr>
        <p:spPr>
          <a:xfrm>
            <a:off x="473075" y="665480"/>
            <a:ext cx="7757160" cy="444500"/>
          </a:xfrm>
          <a:prstGeom prst="rect">
            <a:avLst/>
          </a:prstGeom>
          <a:noFill/>
          <a:ln>
            <a:noFill/>
          </a:ln>
        </p:spPr>
        <p:txBody>
          <a:bodyPr spcFirstLastPara="1" wrap="square" lIns="91425" tIns="45700" rIns="91425" bIns="45700" anchor="t" anchorCtr="0">
            <a:noAutofit/>
          </a:bodyPr>
          <a:p>
            <a:pPr marL="0" marR="0" lvl="0" indent="0" algn="l" rtl="0">
              <a:spcBef>
                <a:spcPts val="0"/>
              </a:spcBef>
              <a:spcAft>
                <a:spcPts val="0"/>
              </a:spcAft>
              <a:buNone/>
            </a:pPr>
            <a:r>
              <a:rPr lang="en-US" sz="2000" dirty="0">
                <a:solidFill>
                  <a:srgbClr val="FF0000"/>
                </a:solidFill>
                <a:latin typeface="+mj-lt"/>
                <a:cs typeface="Arial" panose="020B0604020202020204" pitchFamily="34" charset="0"/>
              </a:rPr>
              <a:t>1. </a:t>
            </a:r>
            <a:r>
              <a:rPr lang="en-US" sz="2000" dirty="0" smtClean="0">
                <a:solidFill>
                  <a:srgbClr val="FF0000"/>
                </a:solidFill>
                <a:latin typeface="+mj-lt"/>
                <a:cs typeface="Arial" panose="020B0604020202020204" pitchFamily="34" charset="0"/>
              </a:rPr>
              <a:t>KẾT QUẢ THI CÔNG MẠCH ĐIỀU KHIỂN VÀ MÔ HÌNH TRÊN TESTBOAR</a:t>
            </a:r>
            <a:endParaRPr sz="2000" dirty="0">
              <a:solidFill>
                <a:srgbClr val="000000"/>
              </a:solidFill>
              <a:latin typeface="+mj-lt"/>
              <a:ea typeface="Arial" panose="020B0604020202020204"/>
              <a:cs typeface="Arial" panose="020B0604020202020204" pitchFamily="34" charset="0"/>
              <a:sym typeface="Arial" panose="020B0604020202020204"/>
            </a:endParaRPr>
          </a:p>
        </p:txBody>
      </p:sp>
      <p:pic>
        <p:nvPicPr>
          <p:cNvPr id="3" name="Picture 2"/>
          <p:cNvPicPr>
            <a:picLocks noChangeAspect="1"/>
          </p:cNvPicPr>
          <p:nvPr/>
        </p:nvPicPr>
        <p:blipFill>
          <a:blip r:embed="rId1"/>
          <a:stretch>
            <a:fillRect/>
          </a:stretch>
        </p:blipFill>
        <p:spPr>
          <a:xfrm>
            <a:off x="581660" y="1109980"/>
            <a:ext cx="3847465" cy="4283710"/>
          </a:xfrm>
          <a:prstGeom prst="rect">
            <a:avLst/>
          </a:prstGeom>
        </p:spPr>
      </p:pic>
      <p:sp>
        <p:nvSpPr>
          <p:cNvPr id="5" name="Left Arrow 4"/>
          <p:cNvSpPr/>
          <p:nvPr/>
        </p:nvSpPr>
        <p:spPr>
          <a:xfrm rot="20820000">
            <a:off x="3312795" y="1463040"/>
            <a:ext cx="1893570" cy="2051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Left Arrow 5"/>
          <p:cNvSpPr/>
          <p:nvPr/>
        </p:nvSpPr>
        <p:spPr>
          <a:xfrm rot="20820000">
            <a:off x="3500120" y="2143760"/>
            <a:ext cx="1703070" cy="2051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Left Arrow 6"/>
          <p:cNvSpPr/>
          <p:nvPr/>
        </p:nvSpPr>
        <p:spPr>
          <a:xfrm rot="20820000">
            <a:off x="3872865" y="2844800"/>
            <a:ext cx="1330325" cy="2051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Left Arrow 7"/>
          <p:cNvSpPr/>
          <p:nvPr/>
        </p:nvSpPr>
        <p:spPr>
          <a:xfrm rot="21120000">
            <a:off x="4079240" y="3795395"/>
            <a:ext cx="1038860" cy="2051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Left Arrow 8"/>
          <p:cNvSpPr/>
          <p:nvPr/>
        </p:nvSpPr>
        <p:spPr>
          <a:xfrm rot="240000">
            <a:off x="1920875" y="4314825"/>
            <a:ext cx="3145155" cy="2051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5288280" y="1142365"/>
            <a:ext cx="3253740" cy="368300"/>
          </a:xfrm>
          <a:prstGeom prst="rect">
            <a:avLst/>
          </a:prstGeom>
          <a:noFill/>
        </p:spPr>
        <p:txBody>
          <a:bodyPr wrap="square" rtlCol="0">
            <a:spAutoFit/>
          </a:bodyPr>
          <a:p>
            <a:r>
              <a:rPr lang="en-US"/>
              <a:t>Biến áp </a:t>
            </a:r>
            <a:endParaRPr lang="en-US"/>
          </a:p>
        </p:txBody>
      </p:sp>
      <p:sp>
        <p:nvSpPr>
          <p:cNvPr id="4" name="Text Box 3"/>
          <p:cNvSpPr txBox="1"/>
          <p:nvPr/>
        </p:nvSpPr>
        <p:spPr>
          <a:xfrm>
            <a:off x="5288280" y="1881505"/>
            <a:ext cx="3748405" cy="645160"/>
          </a:xfrm>
          <a:prstGeom prst="rect">
            <a:avLst/>
          </a:prstGeom>
          <a:noFill/>
        </p:spPr>
        <p:txBody>
          <a:bodyPr wrap="square" rtlCol="0">
            <a:spAutoFit/>
          </a:bodyPr>
          <a:p>
            <a:r>
              <a:rPr lang="en-US"/>
              <a:t>Mạch nguồn cup cấp cho mạch dùng ic7805</a:t>
            </a:r>
            <a:endParaRPr lang="en-US"/>
          </a:p>
        </p:txBody>
      </p:sp>
      <p:sp>
        <p:nvSpPr>
          <p:cNvPr id="10" name="Text Box 9"/>
          <p:cNvSpPr txBox="1"/>
          <p:nvPr/>
        </p:nvSpPr>
        <p:spPr>
          <a:xfrm>
            <a:off x="5265420" y="2559685"/>
            <a:ext cx="3771265" cy="645160"/>
          </a:xfrm>
          <a:prstGeom prst="rect">
            <a:avLst/>
          </a:prstGeom>
          <a:noFill/>
        </p:spPr>
        <p:txBody>
          <a:bodyPr wrap="square" rtlCol="0">
            <a:spAutoFit/>
          </a:bodyPr>
          <a:p>
            <a:r>
              <a:rPr lang="en-US"/>
              <a:t>Mạch điều khiển( gồm ic74193, 74138, 74hc14, biến trở 50k,...)</a:t>
            </a:r>
            <a:endParaRPr lang="en-US"/>
          </a:p>
        </p:txBody>
      </p:sp>
      <p:sp>
        <p:nvSpPr>
          <p:cNvPr id="11" name="Text Box 10"/>
          <p:cNvSpPr txBox="1"/>
          <p:nvPr/>
        </p:nvSpPr>
        <p:spPr>
          <a:xfrm>
            <a:off x="5189220" y="3565525"/>
            <a:ext cx="3733800" cy="645160"/>
          </a:xfrm>
          <a:prstGeom prst="rect">
            <a:avLst/>
          </a:prstGeom>
          <a:noFill/>
        </p:spPr>
        <p:txBody>
          <a:bodyPr wrap="square" rtlCol="0">
            <a:spAutoFit/>
          </a:bodyPr>
          <a:p>
            <a:r>
              <a:rPr lang="en-US"/>
              <a:t>Mạch khuyeesch đại dùng 4 con transistor TIP122</a:t>
            </a:r>
            <a:endParaRPr lang="en-US"/>
          </a:p>
        </p:txBody>
      </p:sp>
    </p:spTree>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57C3A7"/>
      </a:accent1>
      <a:accent2>
        <a:srgbClr val="F47775"/>
      </a:accent2>
      <a:accent3>
        <a:srgbClr val="507C89"/>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2958</Words>
  <Application>WPS Presentation</Application>
  <PresentationFormat>On-screen Show (16:9)</PresentationFormat>
  <Paragraphs>170</Paragraphs>
  <Slides>13</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vt:i4>
      </vt:variant>
    </vt:vector>
  </HeadingPairs>
  <TitlesOfParts>
    <vt:vector size="26" baseType="lpstr">
      <vt:lpstr>Arial</vt:lpstr>
      <vt:lpstr>SimSun</vt:lpstr>
      <vt:lpstr>Wingdings</vt:lpstr>
      <vt:lpstr>Gill Sans</vt:lpstr>
      <vt:lpstr>Calibri</vt:lpstr>
      <vt:lpstr>Arial</vt:lpstr>
      <vt:lpstr>Times New Roman</vt:lpstr>
      <vt:lpstr>Microsoft YaHei</vt:lpstr>
      <vt:lpstr>Arial Unicode MS</vt:lpstr>
      <vt:lpstr>Calibri Light</vt:lpstr>
      <vt:lpstr>Malgun Gothic</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Muda</dc:creator>
  <cp:lastModifiedBy>ASUS</cp:lastModifiedBy>
  <cp:revision>131</cp:revision>
  <dcterms:created xsi:type="dcterms:W3CDTF">2023-05-02T17:33:00Z</dcterms:created>
  <dcterms:modified xsi:type="dcterms:W3CDTF">2023-06-04T16:03:22Z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6E8D92D2E7C04E54B06056A01592B282</vt:lpwstr>
  </property>
  <property fmtid="{D5CDD505-2E9C-101B-9397-08002B2CF9AE}" pid="3" name="KSOProductBuildVer">
    <vt:lpwstr>1033-11.2.0.11306</vt:lpwstr>
  </property>
</Properties>
</file>